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82d22450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82d22450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82d22450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82d22450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12d07007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12d07007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12d07007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12d07007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82d22450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82d22450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82d22450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82d22450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82d22450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82d22450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82d22450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82d22450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2d22450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2d22450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82d22450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82d22450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82d22450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82d22450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82d22450a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82d22450a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12d07007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12d07007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6b8d6250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6b8d6250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82d22450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82d22450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12d07007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12d07007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12d07007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12d07007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12d07007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12d07007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12d07007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12d07007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12d07007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12d07007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6b8d6250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6b8d6250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82d22450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82d22450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82d22450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82d22450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12d070070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12d070070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12d070070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12d070070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12d07007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12d07007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6b8d6250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6b8d6250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82d22450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82d22450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6b8d6250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6b8d6250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6b8d6250f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6b8d6250f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6b8d6250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6b8d6250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6b8d6250f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6b8d6250f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82d22450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82d22450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6b8d6250f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56b8d6250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6b8d6250f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6b8d6250f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6b8d6250f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56b8d6250f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56b8d6250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56b8d6250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82d22450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82d22450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5a16aaf9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55a16aaf9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82d22450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82d22450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82d22450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82d22450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82d22450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82d22450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82d22450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82d22450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82d22450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82d22450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hdrihaven.com" TargetMode="External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nothings/stb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jp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hdrihaven.com/" TargetMode="External"/><Relationship Id="rId4" Type="http://schemas.openxmlformats.org/officeDocument/2006/relationships/hyperlink" Target="http://hdrlib.com/" TargetMode="External"/><Relationship Id="rId5" Type="http://schemas.openxmlformats.org/officeDocument/2006/relationships/hyperlink" Target="https://learnopengl.com/PBR/IBL/Diffuse-irradiance" TargetMode="External"/><Relationship Id="rId6" Type="http://schemas.openxmlformats.org/officeDocument/2006/relationships/hyperlink" Target="https://learnopengl.com/Advanced-OpenGL/Cubemaps" TargetMode="External"/><Relationship Id="rId7" Type="http://schemas.openxmlformats.org/officeDocument/2006/relationships/hyperlink" Target="http://antongerdelan.net/opengl/cubemaps.htm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5.jpg"/><Relationship Id="rId5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mapping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Graphics Programming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HDR images</a:t>
            </a:r>
            <a:endParaRPr/>
          </a:p>
        </p:txBody>
      </p:sp>
      <p:pic>
        <p:nvPicPr>
          <p:cNvPr id="151" name="Google Shape;151;p2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075" y="910450"/>
            <a:ext cx="5091850" cy="392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HDRI spherical panorama</a:t>
            </a:r>
            <a:endParaRPr/>
          </a:p>
        </p:txBody>
      </p:sp>
      <p:sp>
        <p:nvSpPr>
          <p:cNvPr id="157" name="Google Shape;157;p23"/>
          <p:cNvSpPr txBox="1"/>
          <p:nvPr>
            <p:ph idx="4294967295" type="body"/>
          </p:nvPr>
        </p:nvSpPr>
        <p:spPr>
          <a:xfrm>
            <a:off x="471900" y="882550"/>
            <a:ext cx="8222100" cy="11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Wide view of a scene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Spherical / equirectangular projection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dynamic range (HDR) values beyond [0, 255].</a:t>
            </a:r>
            <a:endParaRPr/>
          </a:p>
        </p:txBody>
      </p:sp>
      <p:pic>
        <p:nvPicPr>
          <p:cNvPr descr="Resultado de imagen de equirectangular image"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25" y="2014425"/>
            <a:ext cx="8222100" cy="28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component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018" y="1919075"/>
            <a:ext cx="2195507" cy="27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900" y="1919075"/>
            <a:ext cx="2525204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component</a:t>
            </a:r>
            <a:endParaRPr/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661" y="1919075"/>
            <a:ext cx="5594575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5751450" y="3586100"/>
            <a:ext cx="2565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2D texture with the hdr image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5751450" y="3890900"/>
            <a:ext cx="2565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Cubemap texture (baked from the 2d textured)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25"/>
          <p:cNvCxnSpPr>
            <a:endCxn id="174" idx="1"/>
          </p:cNvCxnSpPr>
          <p:nvPr/>
        </p:nvCxnSpPr>
        <p:spPr>
          <a:xfrm flipH="1" rot="10800000">
            <a:off x="3787350" y="3791300"/>
            <a:ext cx="1964100" cy="178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5"/>
          <p:cNvCxnSpPr>
            <a:endCxn id="175" idx="1"/>
          </p:cNvCxnSpPr>
          <p:nvPr/>
        </p:nvCxnSpPr>
        <p:spPr>
          <a:xfrm flipH="1" rot="10800000">
            <a:off x="4447050" y="4132100"/>
            <a:ext cx="1304400" cy="11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5"/>
          <p:cNvCxnSpPr>
            <a:endCxn id="179" idx="1"/>
          </p:cNvCxnSpPr>
          <p:nvPr/>
        </p:nvCxnSpPr>
        <p:spPr>
          <a:xfrm>
            <a:off x="4398150" y="4385600"/>
            <a:ext cx="1353300" cy="181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5"/>
          <p:cNvSpPr txBox="1"/>
          <p:nvPr/>
        </p:nvSpPr>
        <p:spPr>
          <a:xfrm>
            <a:off x="5751450" y="4424300"/>
            <a:ext cx="2565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???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an HDR image (.hdri)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Sean Barrett’s </a:t>
            </a:r>
            <a:r>
              <a:rPr lang="en" u="sng">
                <a:solidFill>
                  <a:schemeClr val="hlink"/>
                </a:solidFill>
                <a:hlinkClick r:id="rId3"/>
              </a:rPr>
              <a:t>STB library</a:t>
            </a:r>
            <a:r>
              <a:rPr lang="en"/>
              <a:t>: stb_image.h</a:t>
            </a:r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300" y="3050513"/>
            <a:ext cx="463867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9363" y="3174150"/>
            <a:ext cx="256222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4000" y="2223875"/>
            <a:ext cx="2886075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Uploading an HDR image to the GPU</a:t>
            </a:r>
            <a:endParaRPr/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 attention to the flags GL_RGB16F and GL_FLOAT</a:t>
            </a:r>
            <a:endParaRPr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 is a floating-point texture</a:t>
            </a:r>
            <a:endParaRPr sz="1400"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00" y="2900838"/>
            <a:ext cx="703897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de equirectangular image"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00" y="2984025"/>
            <a:ext cx="4080600" cy="16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Baking from equirectangular to cubemap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471900" y="1919075"/>
            <a:ext cx="8222100" cy="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Prefer cubemap textures for real-time algorithms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Import 2D HDR image and bake into cubemap</a:t>
            </a:r>
            <a:endParaRPr/>
          </a:p>
        </p:txBody>
      </p:sp>
      <p:pic>
        <p:nvPicPr>
          <p:cNvPr descr="Cubemap 3d" id="203" name="Google Shape;203;p28" title="Cubemap 3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6275" y="2294400"/>
            <a:ext cx="3113175" cy="233488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/>
          <p:nvPr/>
        </p:nvSpPr>
        <p:spPr>
          <a:xfrm>
            <a:off x="5194725" y="3553550"/>
            <a:ext cx="1127100" cy="54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Baking from equirectangular to cubemap</a:t>
            </a:r>
            <a:endParaRPr/>
          </a:p>
        </p:txBody>
      </p:sp>
      <p:sp>
        <p:nvSpPr>
          <p:cNvPr id="210" name="Google Shape;210;p29"/>
          <p:cNvSpPr txBox="1"/>
          <p:nvPr>
            <p:ph idx="1" type="body"/>
          </p:nvPr>
        </p:nvSpPr>
        <p:spPr>
          <a:xfrm>
            <a:off x="471900" y="1919075"/>
            <a:ext cx="8222100" cy="28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framebuffer object to attach the cubemap render targets (output)</a:t>
            </a:r>
            <a:endParaRPr/>
          </a:p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Bind the HDR equirectangular image (input)</a:t>
            </a:r>
            <a:endParaRPr/>
          </a:p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using the baking shader</a:t>
            </a:r>
            <a:endParaRPr/>
          </a:p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 6 iterations (1 for each face). At each one:</a:t>
            </a:r>
            <a:endParaRPr/>
          </a:p>
          <a:p>
            <a:pPr indent="-3175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Change camera view direction</a:t>
            </a:r>
            <a:endParaRPr/>
          </a:p>
          <a:p>
            <a:pPr indent="-3175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Change render target</a:t>
            </a:r>
            <a:endParaRPr/>
          </a:p>
          <a:p>
            <a:pPr indent="-317500" lvl="2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 the corresponding cubemap face</a:t>
            </a:r>
            <a:endParaRPr/>
          </a:p>
          <a:p>
            <a:pPr indent="-3175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glDrawArrays()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Baking from equirectangular to cubemap</a:t>
            </a:r>
            <a:endParaRPr/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725" y="771450"/>
            <a:ext cx="6371351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>
            <p:ph idx="4294967295" type="body"/>
          </p:nvPr>
        </p:nvSpPr>
        <p:spPr>
          <a:xfrm>
            <a:off x="471900" y="852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OpenGL code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Baking from equirectangular to cubemap</a:t>
            </a:r>
            <a:endParaRPr/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213" y="922850"/>
            <a:ext cx="6162675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>
            <p:ph idx="4294967295" type="body"/>
          </p:nvPr>
        </p:nvSpPr>
        <p:spPr>
          <a:xfrm>
            <a:off x="471900" y="852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Vertex shader</a:t>
            </a:r>
            <a:endParaRPr/>
          </a:p>
        </p:txBody>
      </p:sp>
      <p:sp>
        <p:nvSpPr>
          <p:cNvPr id="225" name="Google Shape;225;p31"/>
          <p:cNvSpPr txBox="1"/>
          <p:nvPr/>
        </p:nvSpPr>
        <p:spPr>
          <a:xfrm>
            <a:off x="5952900" y="3750775"/>
            <a:ext cx="12828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Will look at a different face at each iteration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3810900" y="3750775"/>
            <a:ext cx="14013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Fovy = 90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Aspect ratio = 1 (perfect square)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7" name="Google Shape;227;p31"/>
          <p:cNvCxnSpPr>
            <a:endCxn id="226" idx="0"/>
          </p:cNvCxnSpPr>
          <p:nvPr/>
        </p:nvCxnSpPr>
        <p:spPr>
          <a:xfrm flipH="1">
            <a:off x="4511550" y="3322675"/>
            <a:ext cx="216600" cy="42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31"/>
          <p:cNvCxnSpPr>
            <a:endCxn id="225" idx="0"/>
          </p:cNvCxnSpPr>
          <p:nvPr/>
        </p:nvCxnSpPr>
        <p:spPr>
          <a:xfrm>
            <a:off x="6260100" y="3298375"/>
            <a:ext cx="334200" cy="45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31"/>
          <p:cNvSpPr txBox="1"/>
          <p:nvPr/>
        </p:nvSpPr>
        <p:spPr>
          <a:xfrm>
            <a:off x="372550" y="1961525"/>
            <a:ext cx="14601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Will be used as the direction by the fragment shader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0" name="Google Shape;230;p31"/>
          <p:cNvCxnSpPr>
            <a:endCxn id="229" idx="3"/>
          </p:cNvCxnSpPr>
          <p:nvPr/>
        </p:nvCxnSpPr>
        <p:spPr>
          <a:xfrm flipH="1">
            <a:off x="1832650" y="2272475"/>
            <a:ext cx="757500" cy="61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mapping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342075" y="815675"/>
            <a:ext cx="3811800" cy="1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Image-based technique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Fake environment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Background image / skybox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Cheap reflections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Environment lighting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n relacionada"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850" y="864575"/>
            <a:ext cx="5058000" cy="284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075" y="2353375"/>
            <a:ext cx="4569300" cy="257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Baking from equirectangular to cubemap</a:t>
            </a:r>
            <a:endParaRPr/>
          </a:p>
        </p:txBody>
      </p:sp>
      <p:sp>
        <p:nvSpPr>
          <p:cNvPr id="236" name="Google Shape;236;p32"/>
          <p:cNvSpPr txBox="1"/>
          <p:nvPr>
            <p:ph idx="4294967295" type="body"/>
          </p:nvPr>
        </p:nvSpPr>
        <p:spPr>
          <a:xfrm>
            <a:off x="471900" y="852275"/>
            <a:ext cx="2069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Fragment </a:t>
            </a:r>
            <a:r>
              <a:rPr lang="en"/>
              <a:t>shader</a:t>
            </a:r>
            <a:endParaRPr/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700" y="1000050"/>
            <a:ext cx="5990254" cy="3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environment mapping techniques with cubemaps</a:t>
            </a:r>
            <a:endParaRPr/>
          </a:p>
        </p:txBody>
      </p:sp>
      <p:sp>
        <p:nvSpPr>
          <p:cNvPr id="243" name="Google Shape;243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Skybox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Environment reflections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Environment (diffuse) lighting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Skybox</a:t>
            </a:r>
            <a:endParaRPr/>
          </a:p>
        </p:txBody>
      </p:sp>
      <p:sp>
        <p:nvSpPr>
          <p:cNvPr id="249" name="Google Shape;249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263" y="1919075"/>
            <a:ext cx="2243474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/>
          <p:nvPr/>
        </p:nvSpPr>
        <p:spPr>
          <a:xfrm>
            <a:off x="6661450" y="2168575"/>
            <a:ext cx="1829400" cy="1233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Skybox</a:t>
            </a:r>
            <a:endParaRPr/>
          </a:p>
        </p:txBody>
      </p:sp>
      <p:grpSp>
        <p:nvGrpSpPr>
          <p:cNvPr id="257" name="Google Shape;257;p35"/>
          <p:cNvGrpSpPr/>
          <p:nvPr/>
        </p:nvGrpSpPr>
        <p:grpSpPr>
          <a:xfrm rot="-2214601">
            <a:off x="4438667" y="3233073"/>
            <a:ext cx="266673" cy="333867"/>
            <a:chOff x="6260061" y="2229503"/>
            <a:chExt cx="266700" cy="333900"/>
          </a:xfrm>
        </p:grpSpPr>
        <p:cxnSp>
          <p:nvCxnSpPr>
            <p:cNvPr id="258" name="Google Shape;258;p35"/>
            <p:cNvCxnSpPr/>
            <p:nvPr/>
          </p:nvCxnSpPr>
          <p:spPr>
            <a:xfrm rot="-1743276">
              <a:off x="6320334" y="2332266"/>
              <a:ext cx="12355" cy="244474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35"/>
            <p:cNvCxnSpPr/>
            <p:nvPr/>
          </p:nvCxnSpPr>
          <p:spPr>
            <a:xfrm rot="-1797774">
              <a:off x="6271174" y="2283219"/>
              <a:ext cx="244474" cy="110069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35"/>
            <p:cNvCxnSpPr/>
            <p:nvPr/>
          </p:nvCxnSpPr>
          <p:spPr>
            <a:xfrm flipH="1" rot="-1798898">
              <a:off x="6323175" y="2371109"/>
              <a:ext cx="171095" cy="85473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1" name="Google Shape;261;p35"/>
            <p:cNvSpPr/>
            <p:nvPr/>
          </p:nvSpPr>
          <p:spPr>
            <a:xfrm rot="-3234540">
              <a:off x="6335089" y="2383759"/>
              <a:ext cx="158895" cy="62706"/>
            </a:xfrm>
            <a:prstGeom prst="ellipse">
              <a:avLst/>
            </a:prstGeom>
            <a:solidFill>
              <a:srgbClr val="999999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 rot="-3233845">
              <a:off x="6391870" y="2395196"/>
              <a:ext cx="67206" cy="62706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3" name="Google Shape;263;p35"/>
          <p:cNvCxnSpPr/>
          <p:nvPr/>
        </p:nvCxnSpPr>
        <p:spPr>
          <a:xfrm flipH="1" rot="10800000">
            <a:off x="4715900" y="2810125"/>
            <a:ext cx="1417200" cy="451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5"/>
          <p:cNvCxnSpPr/>
          <p:nvPr/>
        </p:nvCxnSpPr>
        <p:spPr>
          <a:xfrm>
            <a:off x="4728100" y="3530400"/>
            <a:ext cx="1404900" cy="391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5"/>
          <p:cNvSpPr txBox="1"/>
          <p:nvPr/>
        </p:nvSpPr>
        <p:spPr>
          <a:xfrm>
            <a:off x="6661450" y="1857475"/>
            <a:ext cx="1829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Viewport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/>
          <p:nvPr/>
        </p:nvSpPr>
        <p:spPr>
          <a:xfrm>
            <a:off x="6661450" y="2168575"/>
            <a:ext cx="1829400" cy="1233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Skybox</a:t>
            </a:r>
            <a:endParaRPr/>
          </a:p>
        </p:txBody>
      </p:sp>
      <p:grpSp>
        <p:nvGrpSpPr>
          <p:cNvPr id="272" name="Google Shape;272;p36"/>
          <p:cNvGrpSpPr/>
          <p:nvPr/>
        </p:nvGrpSpPr>
        <p:grpSpPr>
          <a:xfrm rot="-2214601">
            <a:off x="4438667" y="3233073"/>
            <a:ext cx="266673" cy="333867"/>
            <a:chOff x="6260061" y="2229503"/>
            <a:chExt cx="266700" cy="333900"/>
          </a:xfrm>
        </p:grpSpPr>
        <p:cxnSp>
          <p:nvCxnSpPr>
            <p:cNvPr id="273" name="Google Shape;273;p36"/>
            <p:cNvCxnSpPr/>
            <p:nvPr/>
          </p:nvCxnSpPr>
          <p:spPr>
            <a:xfrm rot="-1743276">
              <a:off x="6320334" y="2332266"/>
              <a:ext cx="12355" cy="244474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36"/>
            <p:cNvCxnSpPr/>
            <p:nvPr/>
          </p:nvCxnSpPr>
          <p:spPr>
            <a:xfrm rot="-1797774">
              <a:off x="6271174" y="2283219"/>
              <a:ext cx="244474" cy="110069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36"/>
            <p:cNvCxnSpPr/>
            <p:nvPr/>
          </p:nvCxnSpPr>
          <p:spPr>
            <a:xfrm flipH="1" rot="-1798898">
              <a:off x="6323175" y="2371109"/>
              <a:ext cx="171095" cy="85473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6" name="Google Shape;276;p36"/>
            <p:cNvSpPr/>
            <p:nvPr/>
          </p:nvSpPr>
          <p:spPr>
            <a:xfrm rot="-3234540">
              <a:off x="6335089" y="2383759"/>
              <a:ext cx="158895" cy="62706"/>
            </a:xfrm>
            <a:prstGeom prst="ellipse">
              <a:avLst/>
            </a:prstGeom>
            <a:solidFill>
              <a:srgbClr val="999999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 rot="-3233845">
              <a:off x="6391870" y="2395196"/>
              <a:ext cx="67206" cy="62706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8" name="Google Shape;278;p36"/>
          <p:cNvCxnSpPr/>
          <p:nvPr/>
        </p:nvCxnSpPr>
        <p:spPr>
          <a:xfrm flipH="1" rot="10800000">
            <a:off x="4715900" y="2810125"/>
            <a:ext cx="1417200" cy="451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6"/>
          <p:cNvCxnSpPr/>
          <p:nvPr/>
        </p:nvCxnSpPr>
        <p:spPr>
          <a:xfrm>
            <a:off x="4728100" y="3530400"/>
            <a:ext cx="1404900" cy="391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6"/>
          <p:cNvSpPr txBox="1"/>
          <p:nvPr/>
        </p:nvSpPr>
        <p:spPr>
          <a:xfrm>
            <a:off x="131500" y="3329550"/>
            <a:ext cx="27732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Clear color and depth buffer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Enable z-testing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6661450" y="1857475"/>
            <a:ext cx="1829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Viewport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/>
          <p:nvPr/>
        </p:nvSpPr>
        <p:spPr>
          <a:xfrm>
            <a:off x="6661450" y="2168575"/>
            <a:ext cx="1829400" cy="1233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Skybox</a:t>
            </a:r>
            <a:endParaRPr/>
          </a:p>
        </p:txBody>
      </p:sp>
      <p:grpSp>
        <p:nvGrpSpPr>
          <p:cNvPr id="288" name="Google Shape;288;p37"/>
          <p:cNvGrpSpPr/>
          <p:nvPr/>
        </p:nvGrpSpPr>
        <p:grpSpPr>
          <a:xfrm rot="-2214601">
            <a:off x="4438667" y="3233073"/>
            <a:ext cx="266673" cy="333867"/>
            <a:chOff x="6260061" y="2229503"/>
            <a:chExt cx="266700" cy="333900"/>
          </a:xfrm>
        </p:grpSpPr>
        <p:cxnSp>
          <p:nvCxnSpPr>
            <p:cNvPr id="289" name="Google Shape;289;p37"/>
            <p:cNvCxnSpPr/>
            <p:nvPr/>
          </p:nvCxnSpPr>
          <p:spPr>
            <a:xfrm rot="-1743276">
              <a:off x="6320334" y="2332266"/>
              <a:ext cx="12355" cy="244474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0" name="Google Shape;290;p37"/>
            <p:cNvCxnSpPr/>
            <p:nvPr/>
          </p:nvCxnSpPr>
          <p:spPr>
            <a:xfrm rot="-1797774">
              <a:off x="6271174" y="2283219"/>
              <a:ext cx="244474" cy="110069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1" name="Google Shape;291;p37"/>
            <p:cNvCxnSpPr/>
            <p:nvPr/>
          </p:nvCxnSpPr>
          <p:spPr>
            <a:xfrm flipH="1" rot="-1798898">
              <a:off x="6323175" y="2371109"/>
              <a:ext cx="171095" cy="85473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2" name="Google Shape;292;p37"/>
            <p:cNvSpPr/>
            <p:nvPr/>
          </p:nvSpPr>
          <p:spPr>
            <a:xfrm rot="-3234540">
              <a:off x="6335089" y="2383759"/>
              <a:ext cx="158895" cy="62706"/>
            </a:xfrm>
            <a:prstGeom prst="ellipse">
              <a:avLst/>
            </a:prstGeom>
            <a:solidFill>
              <a:srgbClr val="999999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7"/>
            <p:cNvSpPr/>
            <p:nvPr/>
          </p:nvSpPr>
          <p:spPr>
            <a:xfrm rot="-3233845">
              <a:off x="6391870" y="2395196"/>
              <a:ext cx="67206" cy="62706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4" name="Google Shape;294;p37"/>
          <p:cNvCxnSpPr/>
          <p:nvPr/>
        </p:nvCxnSpPr>
        <p:spPr>
          <a:xfrm flipH="1" rot="10800000">
            <a:off x="4715900" y="2810125"/>
            <a:ext cx="1417200" cy="451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37"/>
          <p:cNvCxnSpPr/>
          <p:nvPr/>
        </p:nvCxnSpPr>
        <p:spPr>
          <a:xfrm>
            <a:off x="4728100" y="3530400"/>
            <a:ext cx="1404900" cy="391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Resultado de imagen de tree transparent"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675" y="3100925"/>
            <a:ext cx="450059" cy="8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tree transparent"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600" y="3155575"/>
            <a:ext cx="450059" cy="8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tree transparent" id="298" name="Google Shape;29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975" y="3339250"/>
            <a:ext cx="660375" cy="56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tree transparent" id="299" name="Google Shape;2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4825" y="2763698"/>
            <a:ext cx="796125" cy="56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tree transparent" id="300" name="Google Shape;300;p37"/>
          <p:cNvPicPr preferRelativeResize="0"/>
          <p:nvPr/>
        </p:nvPicPr>
        <p:blipFill rotWithShape="1">
          <a:blip r:embed="rId3">
            <a:alphaModFix/>
          </a:blip>
          <a:srcRect b="0" l="-16080" r="16079" t="0"/>
          <a:stretch/>
        </p:blipFill>
        <p:spPr>
          <a:xfrm>
            <a:off x="7069150" y="2568719"/>
            <a:ext cx="730800" cy="1077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tree transparent" id="301" name="Google Shape;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450" y="2424550"/>
            <a:ext cx="909766" cy="13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7"/>
          <p:cNvSpPr txBox="1"/>
          <p:nvPr/>
        </p:nvSpPr>
        <p:spPr>
          <a:xfrm>
            <a:off x="131500" y="3329550"/>
            <a:ext cx="27732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Clear color and depth buffer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Enable z-testing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Render opaque scene objects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7"/>
          <p:cNvSpPr txBox="1"/>
          <p:nvPr/>
        </p:nvSpPr>
        <p:spPr>
          <a:xfrm>
            <a:off x="6661450" y="1857475"/>
            <a:ext cx="1829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Viewport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/>
          <p:nvPr/>
        </p:nvSpPr>
        <p:spPr>
          <a:xfrm>
            <a:off x="3188725" y="3646250"/>
            <a:ext cx="2773200" cy="800100"/>
          </a:xfrm>
          <a:prstGeom prst="rect">
            <a:avLst/>
          </a:prstGeom>
          <a:solidFill>
            <a:srgbClr val="5943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8"/>
          <p:cNvSpPr/>
          <p:nvPr/>
        </p:nvSpPr>
        <p:spPr>
          <a:xfrm>
            <a:off x="6661450" y="2168575"/>
            <a:ext cx="1829400" cy="1233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Skybox</a:t>
            </a:r>
            <a:endParaRPr/>
          </a:p>
        </p:txBody>
      </p:sp>
      <p:grpSp>
        <p:nvGrpSpPr>
          <p:cNvPr id="311" name="Google Shape;311;p38"/>
          <p:cNvGrpSpPr/>
          <p:nvPr/>
        </p:nvGrpSpPr>
        <p:grpSpPr>
          <a:xfrm rot="-2214601">
            <a:off x="4438667" y="3233073"/>
            <a:ext cx="266673" cy="333867"/>
            <a:chOff x="6260061" y="2229503"/>
            <a:chExt cx="266700" cy="333900"/>
          </a:xfrm>
        </p:grpSpPr>
        <p:cxnSp>
          <p:nvCxnSpPr>
            <p:cNvPr id="312" name="Google Shape;312;p38"/>
            <p:cNvCxnSpPr/>
            <p:nvPr/>
          </p:nvCxnSpPr>
          <p:spPr>
            <a:xfrm rot="-1743276">
              <a:off x="6320334" y="2332266"/>
              <a:ext cx="12355" cy="244474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38"/>
            <p:cNvCxnSpPr/>
            <p:nvPr/>
          </p:nvCxnSpPr>
          <p:spPr>
            <a:xfrm rot="-1797774">
              <a:off x="6271174" y="2283219"/>
              <a:ext cx="244474" cy="110069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38"/>
            <p:cNvCxnSpPr/>
            <p:nvPr/>
          </p:nvCxnSpPr>
          <p:spPr>
            <a:xfrm flipH="1" rot="-1798898">
              <a:off x="6323175" y="2371109"/>
              <a:ext cx="171095" cy="85473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5" name="Google Shape;315;p38"/>
            <p:cNvSpPr/>
            <p:nvPr/>
          </p:nvSpPr>
          <p:spPr>
            <a:xfrm rot="-3234540">
              <a:off x="6335089" y="2383759"/>
              <a:ext cx="158895" cy="62706"/>
            </a:xfrm>
            <a:prstGeom prst="ellipse">
              <a:avLst/>
            </a:prstGeom>
            <a:solidFill>
              <a:srgbClr val="999999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8"/>
            <p:cNvSpPr/>
            <p:nvPr/>
          </p:nvSpPr>
          <p:spPr>
            <a:xfrm rot="-3233845">
              <a:off x="6391870" y="2395196"/>
              <a:ext cx="67206" cy="62706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17" name="Google Shape;317;p38"/>
          <p:cNvCxnSpPr/>
          <p:nvPr/>
        </p:nvCxnSpPr>
        <p:spPr>
          <a:xfrm flipH="1" rot="10800000">
            <a:off x="4715900" y="2810125"/>
            <a:ext cx="1417200" cy="451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8"/>
          <p:cNvCxnSpPr/>
          <p:nvPr/>
        </p:nvCxnSpPr>
        <p:spPr>
          <a:xfrm>
            <a:off x="4728100" y="3530400"/>
            <a:ext cx="1404900" cy="391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Resultado de imagen de tree transparent" id="319" name="Google Shape;3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675" y="3100925"/>
            <a:ext cx="450059" cy="8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tree transparent" id="320" name="Google Shape;3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600" y="3155575"/>
            <a:ext cx="450059" cy="8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tree transparent" id="321" name="Google Shape;3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975" y="3339250"/>
            <a:ext cx="660375" cy="5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8"/>
          <p:cNvSpPr/>
          <p:nvPr/>
        </p:nvSpPr>
        <p:spPr>
          <a:xfrm>
            <a:off x="6658450" y="3286475"/>
            <a:ext cx="1829400" cy="110100"/>
          </a:xfrm>
          <a:prstGeom prst="rect">
            <a:avLst/>
          </a:prstGeom>
          <a:solidFill>
            <a:srgbClr val="5943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n de tree transparent" id="323" name="Google Shape;3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4825" y="2763698"/>
            <a:ext cx="796125" cy="56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tree transparent" id="324" name="Google Shape;324;p38"/>
          <p:cNvPicPr preferRelativeResize="0"/>
          <p:nvPr/>
        </p:nvPicPr>
        <p:blipFill rotWithShape="1">
          <a:blip r:embed="rId3">
            <a:alphaModFix/>
          </a:blip>
          <a:srcRect b="0" l="-16080" r="16079" t="0"/>
          <a:stretch/>
        </p:blipFill>
        <p:spPr>
          <a:xfrm>
            <a:off x="7069150" y="2568719"/>
            <a:ext cx="730800" cy="1077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tree transparent" id="325" name="Google Shape;3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450" y="2424550"/>
            <a:ext cx="909766" cy="13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8"/>
          <p:cNvSpPr txBox="1"/>
          <p:nvPr/>
        </p:nvSpPr>
        <p:spPr>
          <a:xfrm>
            <a:off x="131500" y="3329550"/>
            <a:ext cx="27732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Clear color and depth buffer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Enable z-testing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Render opaque scene objects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8"/>
          <p:cNvSpPr txBox="1"/>
          <p:nvPr/>
        </p:nvSpPr>
        <p:spPr>
          <a:xfrm>
            <a:off x="6661450" y="1857475"/>
            <a:ext cx="1829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Viewport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/>
          <p:nvPr/>
        </p:nvSpPr>
        <p:spPr>
          <a:xfrm>
            <a:off x="3188725" y="3646250"/>
            <a:ext cx="2773200" cy="800100"/>
          </a:xfrm>
          <a:prstGeom prst="rect">
            <a:avLst/>
          </a:prstGeom>
          <a:solidFill>
            <a:srgbClr val="5943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9"/>
          <p:cNvSpPr/>
          <p:nvPr/>
        </p:nvSpPr>
        <p:spPr>
          <a:xfrm>
            <a:off x="6661450" y="2168575"/>
            <a:ext cx="1829400" cy="1233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n relacionada" id="334" name="Google Shape;3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450" y="2168575"/>
            <a:ext cx="1829400" cy="12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9"/>
          <p:cNvSpPr/>
          <p:nvPr/>
        </p:nvSpPr>
        <p:spPr>
          <a:xfrm>
            <a:off x="3057000" y="1885000"/>
            <a:ext cx="3030000" cy="30300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Skybox</a:t>
            </a:r>
            <a:endParaRPr/>
          </a:p>
        </p:txBody>
      </p:sp>
      <p:grpSp>
        <p:nvGrpSpPr>
          <p:cNvPr id="337" name="Google Shape;337;p39"/>
          <p:cNvGrpSpPr/>
          <p:nvPr/>
        </p:nvGrpSpPr>
        <p:grpSpPr>
          <a:xfrm rot="-2214601">
            <a:off x="4438667" y="3233073"/>
            <a:ext cx="266673" cy="333867"/>
            <a:chOff x="6260061" y="2229503"/>
            <a:chExt cx="266700" cy="333900"/>
          </a:xfrm>
        </p:grpSpPr>
        <p:cxnSp>
          <p:nvCxnSpPr>
            <p:cNvPr id="338" name="Google Shape;338;p39"/>
            <p:cNvCxnSpPr/>
            <p:nvPr/>
          </p:nvCxnSpPr>
          <p:spPr>
            <a:xfrm rot="-1743276">
              <a:off x="6320334" y="2332266"/>
              <a:ext cx="12355" cy="244474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Google Shape;339;p39"/>
            <p:cNvCxnSpPr/>
            <p:nvPr/>
          </p:nvCxnSpPr>
          <p:spPr>
            <a:xfrm rot="-1797774">
              <a:off x="6271174" y="2283219"/>
              <a:ext cx="244474" cy="110069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" name="Google Shape;340;p39"/>
            <p:cNvCxnSpPr/>
            <p:nvPr/>
          </p:nvCxnSpPr>
          <p:spPr>
            <a:xfrm flipH="1" rot="-1798898">
              <a:off x="6323175" y="2371109"/>
              <a:ext cx="171095" cy="85473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1" name="Google Shape;341;p39"/>
            <p:cNvSpPr/>
            <p:nvPr/>
          </p:nvSpPr>
          <p:spPr>
            <a:xfrm rot="-3234540">
              <a:off x="6335089" y="2383759"/>
              <a:ext cx="158895" cy="62706"/>
            </a:xfrm>
            <a:prstGeom prst="ellipse">
              <a:avLst/>
            </a:prstGeom>
            <a:solidFill>
              <a:srgbClr val="999999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9"/>
            <p:cNvSpPr/>
            <p:nvPr/>
          </p:nvSpPr>
          <p:spPr>
            <a:xfrm rot="-3233845">
              <a:off x="6391870" y="2395196"/>
              <a:ext cx="67206" cy="62706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3" name="Google Shape;343;p39"/>
          <p:cNvCxnSpPr/>
          <p:nvPr/>
        </p:nvCxnSpPr>
        <p:spPr>
          <a:xfrm flipH="1" rot="10800000">
            <a:off x="4715900" y="2810125"/>
            <a:ext cx="1417200" cy="451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9"/>
          <p:cNvCxnSpPr/>
          <p:nvPr/>
        </p:nvCxnSpPr>
        <p:spPr>
          <a:xfrm>
            <a:off x="4728100" y="3530400"/>
            <a:ext cx="1404900" cy="391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Resultado de imagen de tree transparent" id="345" name="Google Shape;3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675" y="3100925"/>
            <a:ext cx="450059" cy="8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tree transparent" id="346" name="Google Shape;3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600" y="3155575"/>
            <a:ext cx="450059" cy="8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tree transparent" id="347" name="Google Shape;34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9975" y="3339250"/>
            <a:ext cx="660375" cy="5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9"/>
          <p:cNvSpPr txBox="1"/>
          <p:nvPr/>
        </p:nvSpPr>
        <p:spPr>
          <a:xfrm>
            <a:off x="2385900" y="1794625"/>
            <a:ext cx="730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skybox</a:t>
            </a:r>
            <a:endParaRPr b="1" sz="12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ubemap 3d" id="349" name="Google Shape;349;p39" title="Cubemap 3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200" y="1920228"/>
            <a:ext cx="1788550" cy="134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 flipH="1" rot="10800000">
            <a:off x="1954775" y="2113600"/>
            <a:ext cx="476400" cy="3543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39"/>
          <p:cNvSpPr/>
          <p:nvPr/>
        </p:nvSpPr>
        <p:spPr>
          <a:xfrm>
            <a:off x="6658450" y="3286475"/>
            <a:ext cx="1829400" cy="110100"/>
          </a:xfrm>
          <a:prstGeom prst="rect">
            <a:avLst/>
          </a:prstGeom>
          <a:solidFill>
            <a:srgbClr val="5943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n de tree transparent" id="352" name="Google Shape;35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4825" y="2763698"/>
            <a:ext cx="796125" cy="56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tree transparent" id="353" name="Google Shape;353;p39"/>
          <p:cNvPicPr preferRelativeResize="0"/>
          <p:nvPr/>
        </p:nvPicPr>
        <p:blipFill rotWithShape="1">
          <a:blip r:embed="rId4">
            <a:alphaModFix/>
          </a:blip>
          <a:srcRect b="0" l="-16080" r="16079" t="0"/>
          <a:stretch/>
        </p:blipFill>
        <p:spPr>
          <a:xfrm>
            <a:off x="7069150" y="2568719"/>
            <a:ext cx="730800" cy="1077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tree transparent" id="354" name="Google Shape;35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450" y="2424550"/>
            <a:ext cx="909766" cy="13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9"/>
          <p:cNvSpPr txBox="1"/>
          <p:nvPr/>
        </p:nvSpPr>
        <p:spPr>
          <a:xfrm>
            <a:off x="131500" y="3329550"/>
            <a:ext cx="27732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Clear color and depth buffer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Enable z-testing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77800" lvl="1" marL="6000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But disable z-write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Render opaque scene objects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Render skybox in the background. Some options: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77800" lvl="1" marL="6000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Big cube. Or...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177800" lvl="1" marL="6000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Divide xyz by z in the vertex shader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39"/>
          <p:cNvSpPr txBox="1"/>
          <p:nvPr/>
        </p:nvSpPr>
        <p:spPr>
          <a:xfrm>
            <a:off x="6661450" y="1857475"/>
            <a:ext cx="1829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Viewport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/>
          <p:nvPr/>
        </p:nvSpPr>
        <p:spPr>
          <a:xfrm>
            <a:off x="3188725" y="3646250"/>
            <a:ext cx="2773200" cy="800100"/>
          </a:xfrm>
          <a:prstGeom prst="rect">
            <a:avLst/>
          </a:prstGeom>
          <a:solidFill>
            <a:srgbClr val="5943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0"/>
          <p:cNvSpPr/>
          <p:nvPr/>
        </p:nvSpPr>
        <p:spPr>
          <a:xfrm>
            <a:off x="6661450" y="2168575"/>
            <a:ext cx="1829400" cy="1233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n relacionada" id="363" name="Google Shape;3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450" y="2168575"/>
            <a:ext cx="1829400" cy="12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057000" y="1885000"/>
            <a:ext cx="3030000" cy="30300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Skybox</a:t>
            </a:r>
            <a:endParaRPr/>
          </a:p>
        </p:txBody>
      </p:sp>
      <p:grpSp>
        <p:nvGrpSpPr>
          <p:cNvPr id="366" name="Google Shape;366;p40"/>
          <p:cNvGrpSpPr/>
          <p:nvPr/>
        </p:nvGrpSpPr>
        <p:grpSpPr>
          <a:xfrm rot="-2214601">
            <a:off x="4438667" y="3233073"/>
            <a:ext cx="266673" cy="333867"/>
            <a:chOff x="6260061" y="2229503"/>
            <a:chExt cx="266700" cy="333900"/>
          </a:xfrm>
        </p:grpSpPr>
        <p:cxnSp>
          <p:nvCxnSpPr>
            <p:cNvPr id="367" name="Google Shape;367;p40"/>
            <p:cNvCxnSpPr/>
            <p:nvPr/>
          </p:nvCxnSpPr>
          <p:spPr>
            <a:xfrm rot="-1743276">
              <a:off x="6320334" y="2332266"/>
              <a:ext cx="12355" cy="244474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40"/>
            <p:cNvCxnSpPr/>
            <p:nvPr/>
          </p:nvCxnSpPr>
          <p:spPr>
            <a:xfrm rot="-1797774">
              <a:off x="6271174" y="2283219"/>
              <a:ext cx="244474" cy="110069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40"/>
            <p:cNvCxnSpPr/>
            <p:nvPr/>
          </p:nvCxnSpPr>
          <p:spPr>
            <a:xfrm flipH="1" rot="-1798898">
              <a:off x="6323175" y="2371109"/>
              <a:ext cx="171095" cy="85473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0" name="Google Shape;370;p40"/>
            <p:cNvSpPr/>
            <p:nvPr/>
          </p:nvSpPr>
          <p:spPr>
            <a:xfrm rot="-3234540">
              <a:off x="6335089" y="2383759"/>
              <a:ext cx="158895" cy="62706"/>
            </a:xfrm>
            <a:prstGeom prst="ellipse">
              <a:avLst/>
            </a:prstGeom>
            <a:solidFill>
              <a:srgbClr val="999999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0"/>
            <p:cNvSpPr/>
            <p:nvPr/>
          </p:nvSpPr>
          <p:spPr>
            <a:xfrm rot="-3233845">
              <a:off x="6391870" y="2395196"/>
              <a:ext cx="67206" cy="62706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72" name="Google Shape;372;p40"/>
          <p:cNvCxnSpPr/>
          <p:nvPr/>
        </p:nvCxnSpPr>
        <p:spPr>
          <a:xfrm flipH="1" rot="10800000">
            <a:off x="4715900" y="2810125"/>
            <a:ext cx="1417200" cy="451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40"/>
          <p:cNvCxnSpPr/>
          <p:nvPr/>
        </p:nvCxnSpPr>
        <p:spPr>
          <a:xfrm>
            <a:off x="4728100" y="3530400"/>
            <a:ext cx="1404900" cy="391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Resultado de imagen de tree transparent" id="374" name="Google Shape;37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675" y="3100925"/>
            <a:ext cx="450059" cy="8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tree transparent" id="375" name="Google Shape;3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600" y="3155575"/>
            <a:ext cx="450059" cy="8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tree transparent" id="376" name="Google Shape;37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9975" y="3339250"/>
            <a:ext cx="660375" cy="5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0"/>
          <p:cNvSpPr txBox="1"/>
          <p:nvPr/>
        </p:nvSpPr>
        <p:spPr>
          <a:xfrm>
            <a:off x="2385900" y="1794625"/>
            <a:ext cx="730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skybox</a:t>
            </a:r>
            <a:endParaRPr b="1" sz="12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ubemap 3d" id="378" name="Google Shape;378;p40" title="Cubemap 3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200" y="1920228"/>
            <a:ext cx="1788550" cy="134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40"/>
          <p:cNvCxnSpPr/>
          <p:nvPr/>
        </p:nvCxnSpPr>
        <p:spPr>
          <a:xfrm flipH="1" rot="10800000">
            <a:off x="1954775" y="2113600"/>
            <a:ext cx="476400" cy="3543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40"/>
          <p:cNvSpPr/>
          <p:nvPr/>
        </p:nvSpPr>
        <p:spPr>
          <a:xfrm>
            <a:off x="6658450" y="3286475"/>
            <a:ext cx="1829400" cy="110100"/>
          </a:xfrm>
          <a:prstGeom prst="rect">
            <a:avLst/>
          </a:prstGeom>
          <a:solidFill>
            <a:srgbClr val="5943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n de tree transparent" id="381" name="Google Shape;38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4825" y="2763698"/>
            <a:ext cx="796125" cy="56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tree transparent" id="382" name="Google Shape;382;p40"/>
          <p:cNvPicPr preferRelativeResize="0"/>
          <p:nvPr/>
        </p:nvPicPr>
        <p:blipFill rotWithShape="1">
          <a:blip r:embed="rId4">
            <a:alphaModFix/>
          </a:blip>
          <a:srcRect b="0" l="-16080" r="16079" t="0"/>
          <a:stretch/>
        </p:blipFill>
        <p:spPr>
          <a:xfrm>
            <a:off x="7069150" y="2568719"/>
            <a:ext cx="730800" cy="1077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tree transparent" id="383" name="Google Shape;38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450" y="2424550"/>
            <a:ext cx="909766" cy="13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0"/>
          <p:cNvSpPr/>
          <p:nvPr/>
        </p:nvSpPr>
        <p:spPr>
          <a:xfrm>
            <a:off x="7801349" y="2193766"/>
            <a:ext cx="156600" cy="156600"/>
          </a:xfrm>
          <a:prstGeom prst="mathMultiply">
            <a:avLst>
              <a:gd fmla="val 18073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0"/>
          <p:cNvSpPr/>
          <p:nvPr/>
        </p:nvSpPr>
        <p:spPr>
          <a:xfrm>
            <a:off x="6009201" y="1974171"/>
            <a:ext cx="156600" cy="156600"/>
          </a:xfrm>
          <a:prstGeom prst="mathMultiply">
            <a:avLst>
              <a:gd fmla="val 18073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6" name="Google Shape;386;p40"/>
          <p:cNvCxnSpPr>
            <a:stCxn id="371" idx="5"/>
            <a:endCxn id="385" idx="3"/>
          </p:cNvCxnSpPr>
          <p:nvPr/>
        </p:nvCxnSpPr>
        <p:spPr>
          <a:xfrm flipH="1" rot="10800000">
            <a:off x="4637541" y="2093125"/>
            <a:ext cx="1409400" cy="1287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87" name="Google Shape;387;p40"/>
          <p:cNvSpPr txBox="1"/>
          <p:nvPr/>
        </p:nvSpPr>
        <p:spPr>
          <a:xfrm>
            <a:off x="6661450" y="1857475"/>
            <a:ext cx="1829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Viewport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40"/>
          <p:cNvSpPr txBox="1"/>
          <p:nvPr/>
        </p:nvSpPr>
        <p:spPr>
          <a:xfrm>
            <a:off x="6356650" y="3681175"/>
            <a:ext cx="23373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1925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fragment shader takes the color from the cube map texture using the cube position as texture coordinates.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0"/>
          <p:cNvSpPr txBox="1"/>
          <p:nvPr/>
        </p:nvSpPr>
        <p:spPr>
          <a:xfrm>
            <a:off x="131500" y="3329550"/>
            <a:ext cx="27732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Clear color and depth buffer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Enable z-testing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77800" lvl="1" marL="6000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But disable z-write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Render opaque scene objects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Render skybox in the background. Some options: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77800" lvl="1" marL="6000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Big cube. Or...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177800" lvl="1" marL="6000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Divide xyz by z in the vertex shader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specular </a:t>
            </a:r>
            <a:r>
              <a:rPr lang="en"/>
              <a:t>reflection</a:t>
            </a:r>
            <a:endParaRPr/>
          </a:p>
        </p:txBody>
      </p:sp>
      <p:pic>
        <p:nvPicPr>
          <p:cNvPr id="395" name="Google Shape;3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050" y="1967475"/>
            <a:ext cx="2465900" cy="29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mapping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342075" y="815675"/>
            <a:ext cx="3811800" cy="1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Image-based technique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Fake environment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Background image / skybox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Cheap reflections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Environment lighting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n relacionada" id="83" name="Google Shape;83;p15"/>
          <p:cNvPicPr preferRelativeResize="0"/>
          <p:nvPr/>
        </p:nvPicPr>
        <p:blipFill rotWithShape="1">
          <a:blip r:embed="rId3">
            <a:alphaModFix/>
          </a:blip>
          <a:srcRect b="10634" l="0" r="0" t="0"/>
          <a:stretch/>
        </p:blipFill>
        <p:spPr>
          <a:xfrm>
            <a:off x="4532625" y="949925"/>
            <a:ext cx="4251650" cy="2849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car reflection games"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25" y="2349050"/>
            <a:ext cx="4721724" cy="25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</a:t>
            </a:r>
            <a:r>
              <a:rPr lang="en"/>
              <a:t>specular reflection</a:t>
            </a:r>
            <a:endParaRPr/>
          </a:p>
        </p:txBody>
      </p:sp>
      <p:sp>
        <p:nvSpPr>
          <p:cNvPr id="401" name="Google Shape;401;p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the same shader where we illuminate fragments</a:t>
            </a:r>
            <a:endParaRPr/>
          </a:p>
        </p:txBody>
      </p:sp>
      <p:grpSp>
        <p:nvGrpSpPr>
          <p:cNvPr id="402" name="Google Shape;402;p42"/>
          <p:cNvGrpSpPr/>
          <p:nvPr/>
        </p:nvGrpSpPr>
        <p:grpSpPr>
          <a:xfrm rot="-1743076">
            <a:off x="2149036" y="3107226"/>
            <a:ext cx="266704" cy="333906"/>
            <a:chOff x="6260061" y="2229503"/>
            <a:chExt cx="266700" cy="333900"/>
          </a:xfrm>
        </p:grpSpPr>
        <p:cxnSp>
          <p:nvCxnSpPr>
            <p:cNvPr id="403" name="Google Shape;403;p42"/>
            <p:cNvCxnSpPr/>
            <p:nvPr/>
          </p:nvCxnSpPr>
          <p:spPr>
            <a:xfrm rot="-1743276">
              <a:off x="6320334" y="2332266"/>
              <a:ext cx="12355" cy="244474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42"/>
            <p:cNvCxnSpPr/>
            <p:nvPr/>
          </p:nvCxnSpPr>
          <p:spPr>
            <a:xfrm rot="-1797774">
              <a:off x="6271174" y="2283219"/>
              <a:ext cx="244474" cy="110069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42"/>
            <p:cNvCxnSpPr/>
            <p:nvPr/>
          </p:nvCxnSpPr>
          <p:spPr>
            <a:xfrm flipH="1" rot="-1798898">
              <a:off x="6323175" y="2371109"/>
              <a:ext cx="171095" cy="85473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6" name="Google Shape;406;p42"/>
            <p:cNvSpPr/>
            <p:nvPr/>
          </p:nvSpPr>
          <p:spPr>
            <a:xfrm rot="-3234540">
              <a:off x="6335089" y="2383759"/>
              <a:ext cx="158895" cy="62706"/>
            </a:xfrm>
            <a:prstGeom prst="ellipse">
              <a:avLst/>
            </a:prstGeom>
            <a:solidFill>
              <a:srgbClr val="999999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2"/>
            <p:cNvSpPr/>
            <p:nvPr/>
          </p:nvSpPr>
          <p:spPr>
            <a:xfrm rot="-3233845">
              <a:off x="6391870" y="2395196"/>
              <a:ext cx="67206" cy="62706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42"/>
          <p:cNvSpPr/>
          <p:nvPr/>
        </p:nvSpPr>
        <p:spPr>
          <a:xfrm>
            <a:off x="3714400" y="2810025"/>
            <a:ext cx="989700" cy="9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ubemap 3d" id="409" name="Google Shape;409;p42" title="Cubemap 3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275" y="2104023"/>
            <a:ext cx="2879800" cy="215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0" name="Google Shape;410;p42"/>
          <p:cNvCxnSpPr/>
          <p:nvPr/>
        </p:nvCxnSpPr>
        <p:spPr>
          <a:xfrm>
            <a:off x="2810000" y="2638950"/>
            <a:ext cx="940500" cy="8187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11" name="Google Shape;411;p42"/>
          <p:cNvCxnSpPr/>
          <p:nvPr/>
        </p:nvCxnSpPr>
        <p:spPr>
          <a:xfrm flipH="1" rot="10800000">
            <a:off x="3445300" y="3457875"/>
            <a:ext cx="293100" cy="10992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42"/>
          <p:cNvCxnSpPr/>
          <p:nvPr/>
        </p:nvCxnSpPr>
        <p:spPr>
          <a:xfrm flipH="1">
            <a:off x="2940200" y="3457500"/>
            <a:ext cx="79830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" name="Google Shape;413;p42"/>
          <p:cNvSpPr txBox="1"/>
          <p:nvPr/>
        </p:nvSpPr>
        <p:spPr>
          <a:xfrm>
            <a:off x="2709350" y="3509900"/>
            <a:ext cx="296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42"/>
          <p:cNvSpPr txBox="1"/>
          <p:nvPr/>
        </p:nvSpPr>
        <p:spPr>
          <a:xfrm>
            <a:off x="2861750" y="4271900"/>
            <a:ext cx="8703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Light ray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</a:t>
            </a:r>
            <a:r>
              <a:rPr lang="en"/>
              <a:t>specular reflection</a:t>
            </a:r>
            <a:endParaRPr/>
          </a:p>
        </p:txBody>
      </p:sp>
      <p:sp>
        <p:nvSpPr>
          <p:cNvPr id="420" name="Google Shape;420;p4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the same shader where we illuminate fragments</a:t>
            </a:r>
            <a:endParaRPr/>
          </a:p>
        </p:txBody>
      </p:sp>
      <p:grpSp>
        <p:nvGrpSpPr>
          <p:cNvPr id="421" name="Google Shape;421;p43"/>
          <p:cNvGrpSpPr/>
          <p:nvPr/>
        </p:nvGrpSpPr>
        <p:grpSpPr>
          <a:xfrm rot="-1743076">
            <a:off x="2149036" y="3107226"/>
            <a:ext cx="266704" cy="333906"/>
            <a:chOff x="6260061" y="2229503"/>
            <a:chExt cx="266700" cy="333900"/>
          </a:xfrm>
        </p:grpSpPr>
        <p:cxnSp>
          <p:nvCxnSpPr>
            <p:cNvPr id="422" name="Google Shape;422;p43"/>
            <p:cNvCxnSpPr/>
            <p:nvPr/>
          </p:nvCxnSpPr>
          <p:spPr>
            <a:xfrm rot="-1743276">
              <a:off x="6320334" y="2332266"/>
              <a:ext cx="12355" cy="244474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43"/>
            <p:cNvCxnSpPr/>
            <p:nvPr/>
          </p:nvCxnSpPr>
          <p:spPr>
            <a:xfrm rot="-1797774">
              <a:off x="6271174" y="2283219"/>
              <a:ext cx="244474" cy="110069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43"/>
            <p:cNvCxnSpPr/>
            <p:nvPr/>
          </p:nvCxnSpPr>
          <p:spPr>
            <a:xfrm flipH="1" rot="-1798898">
              <a:off x="6323175" y="2371109"/>
              <a:ext cx="171095" cy="85473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5" name="Google Shape;425;p43"/>
            <p:cNvSpPr/>
            <p:nvPr/>
          </p:nvSpPr>
          <p:spPr>
            <a:xfrm rot="-3234540">
              <a:off x="6335089" y="2383759"/>
              <a:ext cx="158895" cy="62706"/>
            </a:xfrm>
            <a:prstGeom prst="ellipse">
              <a:avLst/>
            </a:prstGeom>
            <a:solidFill>
              <a:srgbClr val="999999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3"/>
            <p:cNvSpPr/>
            <p:nvPr/>
          </p:nvSpPr>
          <p:spPr>
            <a:xfrm rot="-3233845">
              <a:off x="6391870" y="2395196"/>
              <a:ext cx="67206" cy="62706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43"/>
          <p:cNvSpPr/>
          <p:nvPr/>
        </p:nvSpPr>
        <p:spPr>
          <a:xfrm>
            <a:off x="3714400" y="2810025"/>
            <a:ext cx="989700" cy="9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ubemap 3d" id="428" name="Google Shape;428;p43" title="Cubemap 3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275" y="2104023"/>
            <a:ext cx="2879800" cy="215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43"/>
          <p:cNvCxnSpPr/>
          <p:nvPr/>
        </p:nvCxnSpPr>
        <p:spPr>
          <a:xfrm>
            <a:off x="2480125" y="2810000"/>
            <a:ext cx="1270500" cy="6477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30" name="Google Shape;430;p43"/>
          <p:cNvCxnSpPr/>
          <p:nvPr/>
        </p:nvCxnSpPr>
        <p:spPr>
          <a:xfrm flipH="1" rot="10800000">
            <a:off x="2895500" y="3458025"/>
            <a:ext cx="843000" cy="10746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43"/>
          <p:cNvCxnSpPr/>
          <p:nvPr/>
        </p:nvCxnSpPr>
        <p:spPr>
          <a:xfrm flipH="1">
            <a:off x="2940200" y="3457500"/>
            <a:ext cx="79830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43"/>
          <p:cNvSpPr txBox="1"/>
          <p:nvPr/>
        </p:nvSpPr>
        <p:spPr>
          <a:xfrm>
            <a:off x="2709350" y="3509900"/>
            <a:ext cx="296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43"/>
          <p:cNvSpPr txBox="1"/>
          <p:nvPr/>
        </p:nvSpPr>
        <p:spPr>
          <a:xfrm>
            <a:off x="2328350" y="4271900"/>
            <a:ext cx="8703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Light ray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</a:t>
            </a:r>
            <a:r>
              <a:rPr lang="en"/>
              <a:t>specular reflection</a:t>
            </a:r>
            <a:endParaRPr/>
          </a:p>
        </p:txBody>
      </p:sp>
      <p:sp>
        <p:nvSpPr>
          <p:cNvPr id="439" name="Google Shape;439;p4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the same shader where we illuminate fragments</a:t>
            </a:r>
            <a:endParaRPr/>
          </a:p>
        </p:txBody>
      </p:sp>
      <p:grpSp>
        <p:nvGrpSpPr>
          <p:cNvPr id="440" name="Google Shape;440;p44"/>
          <p:cNvGrpSpPr/>
          <p:nvPr/>
        </p:nvGrpSpPr>
        <p:grpSpPr>
          <a:xfrm rot="-1743076">
            <a:off x="2149036" y="3107226"/>
            <a:ext cx="266704" cy="333906"/>
            <a:chOff x="6260061" y="2229503"/>
            <a:chExt cx="266700" cy="333900"/>
          </a:xfrm>
        </p:grpSpPr>
        <p:cxnSp>
          <p:nvCxnSpPr>
            <p:cNvPr id="441" name="Google Shape;441;p44"/>
            <p:cNvCxnSpPr/>
            <p:nvPr/>
          </p:nvCxnSpPr>
          <p:spPr>
            <a:xfrm rot="-1743276">
              <a:off x="6320334" y="2332266"/>
              <a:ext cx="12355" cy="244474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2" name="Google Shape;442;p44"/>
            <p:cNvCxnSpPr/>
            <p:nvPr/>
          </p:nvCxnSpPr>
          <p:spPr>
            <a:xfrm rot="-1797774">
              <a:off x="6271174" y="2283219"/>
              <a:ext cx="244474" cy="110069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3" name="Google Shape;443;p44"/>
            <p:cNvCxnSpPr/>
            <p:nvPr/>
          </p:nvCxnSpPr>
          <p:spPr>
            <a:xfrm flipH="1" rot="-1798898">
              <a:off x="6323175" y="2371109"/>
              <a:ext cx="171095" cy="85473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4" name="Google Shape;444;p44"/>
            <p:cNvSpPr/>
            <p:nvPr/>
          </p:nvSpPr>
          <p:spPr>
            <a:xfrm rot="-3234540">
              <a:off x="6335089" y="2383759"/>
              <a:ext cx="158895" cy="62706"/>
            </a:xfrm>
            <a:prstGeom prst="ellipse">
              <a:avLst/>
            </a:prstGeom>
            <a:solidFill>
              <a:srgbClr val="999999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4"/>
            <p:cNvSpPr/>
            <p:nvPr/>
          </p:nvSpPr>
          <p:spPr>
            <a:xfrm rot="-3233845">
              <a:off x="6391870" y="2395196"/>
              <a:ext cx="67206" cy="62706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44"/>
          <p:cNvSpPr/>
          <p:nvPr/>
        </p:nvSpPr>
        <p:spPr>
          <a:xfrm>
            <a:off x="3714400" y="2810025"/>
            <a:ext cx="989700" cy="9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ubemap 3d" id="447" name="Google Shape;447;p44" title="Cubemap 3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275" y="2104023"/>
            <a:ext cx="2879800" cy="215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44"/>
          <p:cNvCxnSpPr>
            <a:stCxn id="445" idx="4"/>
          </p:cNvCxnSpPr>
          <p:nvPr/>
        </p:nvCxnSpPr>
        <p:spPr>
          <a:xfrm>
            <a:off x="2356153" y="3288739"/>
            <a:ext cx="1394400" cy="1689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49" name="Google Shape;449;p44"/>
          <p:cNvCxnSpPr/>
          <p:nvPr/>
        </p:nvCxnSpPr>
        <p:spPr>
          <a:xfrm flipH="1" rot="10800000">
            <a:off x="2504550" y="3457900"/>
            <a:ext cx="1233900" cy="9159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44"/>
          <p:cNvCxnSpPr/>
          <p:nvPr/>
        </p:nvCxnSpPr>
        <p:spPr>
          <a:xfrm flipH="1">
            <a:off x="2940200" y="3457500"/>
            <a:ext cx="79830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" name="Google Shape;451;p44"/>
          <p:cNvSpPr txBox="1"/>
          <p:nvPr/>
        </p:nvSpPr>
        <p:spPr>
          <a:xfrm>
            <a:off x="2709350" y="3509900"/>
            <a:ext cx="296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44"/>
          <p:cNvSpPr txBox="1"/>
          <p:nvPr/>
        </p:nvSpPr>
        <p:spPr>
          <a:xfrm>
            <a:off x="2023550" y="4043300"/>
            <a:ext cx="8703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Light ray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</a:t>
            </a:r>
            <a:r>
              <a:rPr lang="en"/>
              <a:t>specular reflection</a:t>
            </a:r>
            <a:endParaRPr/>
          </a:p>
        </p:txBody>
      </p:sp>
      <p:sp>
        <p:nvSpPr>
          <p:cNvPr id="458" name="Google Shape;458;p4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the same shader where we illuminate fragments</a:t>
            </a:r>
            <a:endParaRPr/>
          </a:p>
        </p:txBody>
      </p:sp>
      <p:grpSp>
        <p:nvGrpSpPr>
          <p:cNvPr id="459" name="Google Shape;459;p45"/>
          <p:cNvGrpSpPr/>
          <p:nvPr/>
        </p:nvGrpSpPr>
        <p:grpSpPr>
          <a:xfrm rot="-1743076">
            <a:off x="2149036" y="3107226"/>
            <a:ext cx="266704" cy="333906"/>
            <a:chOff x="6260061" y="2229503"/>
            <a:chExt cx="266700" cy="333900"/>
          </a:xfrm>
        </p:grpSpPr>
        <p:cxnSp>
          <p:nvCxnSpPr>
            <p:cNvPr id="460" name="Google Shape;460;p45"/>
            <p:cNvCxnSpPr/>
            <p:nvPr/>
          </p:nvCxnSpPr>
          <p:spPr>
            <a:xfrm rot="-1743276">
              <a:off x="6320334" y="2332266"/>
              <a:ext cx="12355" cy="244474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45"/>
            <p:cNvCxnSpPr/>
            <p:nvPr/>
          </p:nvCxnSpPr>
          <p:spPr>
            <a:xfrm rot="-1797774">
              <a:off x="6271174" y="2283219"/>
              <a:ext cx="244474" cy="110069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45"/>
            <p:cNvCxnSpPr/>
            <p:nvPr/>
          </p:nvCxnSpPr>
          <p:spPr>
            <a:xfrm flipH="1" rot="-1798898">
              <a:off x="6323175" y="2371109"/>
              <a:ext cx="171095" cy="85473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3" name="Google Shape;463;p45"/>
            <p:cNvSpPr/>
            <p:nvPr/>
          </p:nvSpPr>
          <p:spPr>
            <a:xfrm rot="-3234540">
              <a:off x="6335089" y="2383759"/>
              <a:ext cx="158895" cy="62706"/>
            </a:xfrm>
            <a:prstGeom prst="ellipse">
              <a:avLst/>
            </a:prstGeom>
            <a:solidFill>
              <a:srgbClr val="999999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 rot="-3233845">
              <a:off x="6391870" y="2395196"/>
              <a:ext cx="67206" cy="62706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45"/>
          <p:cNvSpPr/>
          <p:nvPr/>
        </p:nvSpPr>
        <p:spPr>
          <a:xfrm>
            <a:off x="3714400" y="2810025"/>
            <a:ext cx="989700" cy="9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ubemap 3d" id="466" name="Google Shape;466;p45" title="Cubemap 3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275" y="2104023"/>
            <a:ext cx="2879800" cy="21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5"/>
          <p:cNvSpPr/>
          <p:nvPr/>
        </p:nvSpPr>
        <p:spPr>
          <a:xfrm>
            <a:off x="6742226" y="3707784"/>
            <a:ext cx="156600" cy="156600"/>
          </a:xfrm>
          <a:prstGeom prst="mathMultiply">
            <a:avLst>
              <a:gd fmla="val 18073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8" name="Google Shape;468;p45"/>
          <p:cNvCxnSpPr>
            <a:stCxn id="464" idx="4"/>
          </p:cNvCxnSpPr>
          <p:nvPr/>
        </p:nvCxnSpPr>
        <p:spPr>
          <a:xfrm>
            <a:off x="2356153" y="3288739"/>
            <a:ext cx="1394400" cy="16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45"/>
          <p:cNvCxnSpPr/>
          <p:nvPr/>
        </p:nvCxnSpPr>
        <p:spPr>
          <a:xfrm flipH="1" rot="10800000">
            <a:off x="2504550" y="3457900"/>
            <a:ext cx="1233900" cy="91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triangle"/>
            <a:tailEnd len="med" w="med" type="none"/>
          </a:ln>
        </p:spPr>
      </p:cxnSp>
      <p:cxnSp>
        <p:nvCxnSpPr>
          <p:cNvPr id="470" name="Google Shape;470;p45"/>
          <p:cNvCxnSpPr/>
          <p:nvPr/>
        </p:nvCxnSpPr>
        <p:spPr>
          <a:xfrm flipH="1">
            <a:off x="2940200" y="3457500"/>
            <a:ext cx="79830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p45"/>
          <p:cNvSpPr txBox="1"/>
          <p:nvPr/>
        </p:nvSpPr>
        <p:spPr>
          <a:xfrm>
            <a:off x="2709350" y="3509900"/>
            <a:ext cx="296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p45"/>
          <p:cNvSpPr txBox="1"/>
          <p:nvPr/>
        </p:nvSpPr>
        <p:spPr>
          <a:xfrm>
            <a:off x="2404550" y="3052700"/>
            <a:ext cx="1144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Viewing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ray (-V)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45"/>
          <p:cNvSpPr txBox="1"/>
          <p:nvPr/>
        </p:nvSpPr>
        <p:spPr>
          <a:xfrm>
            <a:off x="2709350" y="4119500"/>
            <a:ext cx="1099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Reflected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ray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4" name="Google Shape;4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200" y="4443750"/>
            <a:ext cx="4810800" cy="1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</a:t>
            </a:r>
            <a:r>
              <a:rPr lang="en"/>
              <a:t>specular </a:t>
            </a:r>
            <a:r>
              <a:rPr lang="en"/>
              <a:t>reflection</a:t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050" y="1967475"/>
            <a:ext cx="2465900" cy="29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diffuse </a:t>
            </a:r>
            <a:r>
              <a:rPr lang="en"/>
              <a:t>reflection</a:t>
            </a:r>
            <a:endParaRPr/>
          </a:p>
        </p:txBody>
      </p:sp>
      <p:pic>
        <p:nvPicPr>
          <p:cNvPr id="486" name="Google Shape;4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412" y="1962594"/>
            <a:ext cx="2415175" cy="2942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diffuse </a:t>
            </a:r>
            <a:r>
              <a:rPr lang="en"/>
              <a:t>reflection</a:t>
            </a:r>
            <a:endParaRPr/>
          </a:p>
        </p:txBody>
      </p:sp>
      <p:sp>
        <p:nvSpPr>
          <p:cNvPr id="492" name="Google Shape;492;p48"/>
          <p:cNvSpPr txBox="1"/>
          <p:nvPr>
            <p:ph idx="1" type="body"/>
          </p:nvPr>
        </p:nvSpPr>
        <p:spPr>
          <a:xfrm>
            <a:off x="471900" y="1919075"/>
            <a:ext cx="82221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Light comes from all directions...</a:t>
            </a:r>
            <a:endParaRPr/>
          </a:p>
        </p:txBody>
      </p:sp>
      <p:grpSp>
        <p:nvGrpSpPr>
          <p:cNvPr id="493" name="Google Shape;493;p48"/>
          <p:cNvGrpSpPr/>
          <p:nvPr/>
        </p:nvGrpSpPr>
        <p:grpSpPr>
          <a:xfrm rot="-1743076">
            <a:off x="2149036" y="3107226"/>
            <a:ext cx="266704" cy="333906"/>
            <a:chOff x="6260061" y="2229503"/>
            <a:chExt cx="266700" cy="333900"/>
          </a:xfrm>
        </p:grpSpPr>
        <p:cxnSp>
          <p:nvCxnSpPr>
            <p:cNvPr id="494" name="Google Shape;494;p48"/>
            <p:cNvCxnSpPr/>
            <p:nvPr/>
          </p:nvCxnSpPr>
          <p:spPr>
            <a:xfrm rot="-1743276">
              <a:off x="6320334" y="2332266"/>
              <a:ext cx="12355" cy="244474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Google Shape;495;p48"/>
            <p:cNvCxnSpPr/>
            <p:nvPr/>
          </p:nvCxnSpPr>
          <p:spPr>
            <a:xfrm rot="-1797774">
              <a:off x="6271174" y="2283219"/>
              <a:ext cx="244474" cy="110069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6" name="Google Shape;496;p48"/>
            <p:cNvCxnSpPr/>
            <p:nvPr/>
          </p:nvCxnSpPr>
          <p:spPr>
            <a:xfrm flipH="1" rot="-1798898">
              <a:off x="6323175" y="2371109"/>
              <a:ext cx="171095" cy="85473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7" name="Google Shape;497;p48"/>
            <p:cNvSpPr/>
            <p:nvPr/>
          </p:nvSpPr>
          <p:spPr>
            <a:xfrm rot="-3234540">
              <a:off x="6335089" y="2383759"/>
              <a:ext cx="158895" cy="62706"/>
            </a:xfrm>
            <a:prstGeom prst="ellipse">
              <a:avLst/>
            </a:prstGeom>
            <a:solidFill>
              <a:srgbClr val="999999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8"/>
            <p:cNvSpPr/>
            <p:nvPr/>
          </p:nvSpPr>
          <p:spPr>
            <a:xfrm rot="-3233845">
              <a:off x="6391870" y="2395196"/>
              <a:ext cx="67206" cy="62706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48"/>
          <p:cNvSpPr/>
          <p:nvPr/>
        </p:nvSpPr>
        <p:spPr>
          <a:xfrm>
            <a:off x="3714400" y="2810025"/>
            <a:ext cx="989700" cy="9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ubemap 3d" id="500" name="Google Shape;500;p48" title="Cubemap 3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275" y="1799223"/>
            <a:ext cx="2879800" cy="215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Google Shape;501;p48"/>
          <p:cNvCxnSpPr/>
          <p:nvPr/>
        </p:nvCxnSpPr>
        <p:spPr>
          <a:xfrm flipH="1">
            <a:off x="2940200" y="3457500"/>
            <a:ext cx="79830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p48"/>
          <p:cNvSpPr txBox="1"/>
          <p:nvPr/>
        </p:nvSpPr>
        <p:spPr>
          <a:xfrm>
            <a:off x="2709350" y="3509900"/>
            <a:ext cx="296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3" name="Google Shape;503;p48"/>
          <p:cNvCxnSpPr/>
          <p:nvPr/>
        </p:nvCxnSpPr>
        <p:spPr>
          <a:xfrm>
            <a:off x="2356153" y="3288739"/>
            <a:ext cx="1394400" cy="1689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04" name="Google Shape;504;p48"/>
          <p:cNvCxnSpPr/>
          <p:nvPr/>
        </p:nvCxnSpPr>
        <p:spPr>
          <a:xfrm flipH="1" rot="10800000">
            <a:off x="2437355" y="3512878"/>
            <a:ext cx="1233900" cy="9159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" name="Google Shape;505;p48"/>
          <p:cNvCxnSpPr/>
          <p:nvPr/>
        </p:nvCxnSpPr>
        <p:spPr>
          <a:xfrm>
            <a:off x="2864963" y="2296871"/>
            <a:ext cx="812400" cy="10878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48"/>
          <p:cNvCxnSpPr/>
          <p:nvPr/>
        </p:nvCxnSpPr>
        <p:spPr>
          <a:xfrm flipH="1" rot="10800000">
            <a:off x="3347549" y="3531379"/>
            <a:ext cx="372600" cy="13800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48"/>
          <p:cNvCxnSpPr/>
          <p:nvPr/>
        </p:nvCxnSpPr>
        <p:spPr>
          <a:xfrm rot="10800000">
            <a:off x="3756676" y="3531279"/>
            <a:ext cx="177300" cy="1392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48"/>
          <p:cNvCxnSpPr/>
          <p:nvPr/>
        </p:nvCxnSpPr>
        <p:spPr>
          <a:xfrm flipH="1" rot="10800000">
            <a:off x="2846639" y="3525045"/>
            <a:ext cx="849000" cy="12336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" name="Google Shape;509;p48"/>
          <p:cNvCxnSpPr/>
          <p:nvPr/>
        </p:nvCxnSpPr>
        <p:spPr>
          <a:xfrm>
            <a:off x="2431262" y="2675606"/>
            <a:ext cx="1227600" cy="7335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0" name="Google Shape;510;p48"/>
          <p:cNvCxnSpPr/>
          <p:nvPr/>
        </p:nvCxnSpPr>
        <p:spPr>
          <a:xfrm flipH="1" rot="10800000">
            <a:off x="2254104" y="3488568"/>
            <a:ext cx="1398600" cy="5004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48"/>
          <p:cNvSpPr txBox="1"/>
          <p:nvPr/>
        </p:nvSpPr>
        <p:spPr>
          <a:xfrm>
            <a:off x="2404550" y="3052700"/>
            <a:ext cx="1144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Viewing ray (V)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2" name="Google Shape;512;p48"/>
          <p:cNvCxnSpPr/>
          <p:nvPr/>
        </p:nvCxnSpPr>
        <p:spPr>
          <a:xfrm>
            <a:off x="3341435" y="2296858"/>
            <a:ext cx="360300" cy="10755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p48"/>
          <p:cNvSpPr txBox="1"/>
          <p:nvPr/>
        </p:nvSpPr>
        <p:spPr>
          <a:xfrm>
            <a:off x="4807525" y="3759550"/>
            <a:ext cx="38862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0025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Summation of all incoming light: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Albedo * Li color * dot(Li, N)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diffuse reflection</a:t>
            </a:r>
            <a:endParaRPr/>
          </a:p>
        </p:txBody>
      </p:sp>
      <p:grpSp>
        <p:nvGrpSpPr>
          <p:cNvPr id="519" name="Google Shape;519;p49"/>
          <p:cNvGrpSpPr/>
          <p:nvPr/>
        </p:nvGrpSpPr>
        <p:grpSpPr>
          <a:xfrm rot="-1743076">
            <a:off x="2149036" y="3107226"/>
            <a:ext cx="266704" cy="333906"/>
            <a:chOff x="6260061" y="2229503"/>
            <a:chExt cx="266700" cy="333900"/>
          </a:xfrm>
        </p:grpSpPr>
        <p:cxnSp>
          <p:nvCxnSpPr>
            <p:cNvPr id="520" name="Google Shape;520;p49"/>
            <p:cNvCxnSpPr/>
            <p:nvPr/>
          </p:nvCxnSpPr>
          <p:spPr>
            <a:xfrm rot="-1743276">
              <a:off x="6320334" y="2332266"/>
              <a:ext cx="12355" cy="244474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1" name="Google Shape;521;p49"/>
            <p:cNvCxnSpPr/>
            <p:nvPr/>
          </p:nvCxnSpPr>
          <p:spPr>
            <a:xfrm rot="-1797774">
              <a:off x="6271174" y="2283219"/>
              <a:ext cx="244474" cy="110069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2" name="Google Shape;522;p49"/>
            <p:cNvCxnSpPr/>
            <p:nvPr/>
          </p:nvCxnSpPr>
          <p:spPr>
            <a:xfrm flipH="1" rot="-1798898">
              <a:off x="6323175" y="2371109"/>
              <a:ext cx="171095" cy="85473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23" name="Google Shape;523;p49"/>
            <p:cNvSpPr/>
            <p:nvPr/>
          </p:nvSpPr>
          <p:spPr>
            <a:xfrm rot="-3234540">
              <a:off x="6335089" y="2383759"/>
              <a:ext cx="158895" cy="62706"/>
            </a:xfrm>
            <a:prstGeom prst="ellipse">
              <a:avLst/>
            </a:prstGeom>
            <a:solidFill>
              <a:srgbClr val="999999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9"/>
            <p:cNvSpPr/>
            <p:nvPr/>
          </p:nvSpPr>
          <p:spPr>
            <a:xfrm rot="-3233845">
              <a:off x="6391870" y="2395196"/>
              <a:ext cx="67206" cy="62706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49"/>
          <p:cNvSpPr/>
          <p:nvPr/>
        </p:nvSpPr>
        <p:spPr>
          <a:xfrm>
            <a:off x="3714400" y="2810025"/>
            <a:ext cx="989700" cy="9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ubemap 3d" id="526" name="Google Shape;526;p49" title="Cubemap 3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275" y="1799223"/>
            <a:ext cx="2879800" cy="215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Google Shape;527;p49"/>
          <p:cNvCxnSpPr/>
          <p:nvPr/>
        </p:nvCxnSpPr>
        <p:spPr>
          <a:xfrm flipH="1">
            <a:off x="2940200" y="3457500"/>
            <a:ext cx="79830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8" name="Google Shape;528;p49"/>
          <p:cNvSpPr txBox="1"/>
          <p:nvPr/>
        </p:nvSpPr>
        <p:spPr>
          <a:xfrm>
            <a:off x="2709350" y="3509900"/>
            <a:ext cx="296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9" name="Google Shape;529;p49"/>
          <p:cNvCxnSpPr/>
          <p:nvPr/>
        </p:nvCxnSpPr>
        <p:spPr>
          <a:xfrm>
            <a:off x="2356153" y="3288739"/>
            <a:ext cx="1394400" cy="1689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30" name="Google Shape;530;p49"/>
          <p:cNvCxnSpPr/>
          <p:nvPr/>
        </p:nvCxnSpPr>
        <p:spPr>
          <a:xfrm flipH="1" rot="10800000">
            <a:off x="2437355" y="3512878"/>
            <a:ext cx="1233900" cy="9159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p49"/>
          <p:cNvCxnSpPr/>
          <p:nvPr/>
        </p:nvCxnSpPr>
        <p:spPr>
          <a:xfrm>
            <a:off x="2864963" y="2296871"/>
            <a:ext cx="812400" cy="10878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p49"/>
          <p:cNvCxnSpPr/>
          <p:nvPr/>
        </p:nvCxnSpPr>
        <p:spPr>
          <a:xfrm flipH="1" rot="10800000">
            <a:off x="3347549" y="3531379"/>
            <a:ext cx="372600" cy="13800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49"/>
          <p:cNvCxnSpPr/>
          <p:nvPr/>
        </p:nvCxnSpPr>
        <p:spPr>
          <a:xfrm rot="10800000">
            <a:off x="3756676" y="3531279"/>
            <a:ext cx="177300" cy="1392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49"/>
          <p:cNvCxnSpPr/>
          <p:nvPr/>
        </p:nvCxnSpPr>
        <p:spPr>
          <a:xfrm flipH="1" rot="10800000">
            <a:off x="2846639" y="3525045"/>
            <a:ext cx="849000" cy="12336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49"/>
          <p:cNvCxnSpPr/>
          <p:nvPr/>
        </p:nvCxnSpPr>
        <p:spPr>
          <a:xfrm>
            <a:off x="2431262" y="2675606"/>
            <a:ext cx="1227600" cy="7335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6" name="Google Shape;536;p49"/>
          <p:cNvCxnSpPr/>
          <p:nvPr/>
        </p:nvCxnSpPr>
        <p:spPr>
          <a:xfrm flipH="1" rot="10800000">
            <a:off x="2254104" y="3488568"/>
            <a:ext cx="1398600" cy="5004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7" name="Google Shape;537;p49"/>
          <p:cNvSpPr txBox="1"/>
          <p:nvPr/>
        </p:nvSpPr>
        <p:spPr>
          <a:xfrm>
            <a:off x="2404550" y="3052700"/>
            <a:ext cx="1144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Viewing ray (V)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8" name="Google Shape;538;p49"/>
          <p:cNvCxnSpPr/>
          <p:nvPr/>
        </p:nvCxnSpPr>
        <p:spPr>
          <a:xfrm>
            <a:off x="3341435" y="2296858"/>
            <a:ext cx="360300" cy="10755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49"/>
          <p:cNvSpPr txBox="1"/>
          <p:nvPr/>
        </p:nvSpPr>
        <p:spPr>
          <a:xfrm>
            <a:off x="4807525" y="3759550"/>
            <a:ext cx="38862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0025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Summation of all incoming light: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Albedo * Li color * dot(Li, N)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0" name="Google Shape;540;p49"/>
          <p:cNvSpPr txBox="1"/>
          <p:nvPr>
            <p:ph idx="1" type="body"/>
          </p:nvPr>
        </p:nvSpPr>
        <p:spPr>
          <a:xfrm>
            <a:off x="471900" y="1919075"/>
            <a:ext cx="29682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Light comes from all directions…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And scatters in all directions</a:t>
            </a:r>
            <a:endParaRPr sz="1400"/>
          </a:p>
        </p:txBody>
      </p:sp>
      <p:cxnSp>
        <p:nvCxnSpPr>
          <p:cNvPr id="541" name="Google Shape;541;p49"/>
          <p:cNvCxnSpPr/>
          <p:nvPr/>
        </p:nvCxnSpPr>
        <p:spPr>
          <a:xfrm>
            <a:off x="3310900" y="3457500"/>
            <a:ext cx="395400" cy="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42" name="Google Shape;542;p49"/>
          <p:cNvCxnSpPr/>
          <p:nvPr/>
        </p:nvCxnSpPr>
        <p:spPr>
          <a:xfrm flipH="1" rot="10410111">
            <a:off x="3370334" y="3500878"/>
            <a:ext cx="360516" cy="267521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43" name="Google Shape;543;p49"/>
          <p:cNvCxnSpPr/>
          <p:nvPr/>
        </p:nvCxnSpPr>
        <p:spPr>
          <a:xfrm rot="-391434">
            <a:off x="3457384" y="3140181"/>
            <a:ext cx="237639" cy="317945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44" name="Google Shape;544;p49"/>
          <p:cNvCxnSpPr/>
          <p:nvPr/>
        </p:nvCxnSpPr>
        <p:spPr>
          <a:xfrm flipH="1" rot="10401831">
            <a:off x="3643776" y="3489517"/>
            <a:ext cx="109031" cy="40338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45" name="Google Shape;545;p49"/>
          <p:cNvCxnSpPr/>
          <p:nvPr/>
        </p:nvCxnSpPr>
        <p:spPr>
          <a:xfrm rot="10402049">
            <a:off x="3762910" y="3479318"/>
            <a:ext cx="51948" cy="406997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46" name="Google Shape;546;p49"/>
          <p:cNvCxnSpPr/>
          <p:nvPr/>
        </p:nvCxnSpPr>
        <p:spPr>
          <a:xfrm flipH="1" rot="10408103">
            <a:off x="3495220" y="3496703"/>
            <a:ext cx="247909" cy="36051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47" name="Google Shape;547;p49"/>
          <p:cNvCxnSpPr/>
          <p:nvPr/>
        </p:nvCxnSpPr>
        <p:spPr>
          <a:xfrm rot="-391841">
            <a:off x="3337753" y="3257965"/>
            <a:ext cx="358728" cy="21468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48" name="Google Shape;548;p49"/>
          <p:cNvCxnSpPr/>
          <p:nvPr/>
        </p:nvCxnSpPr>
        <p:spPr>
          <a:xfrm flipH="1" rot="10407880">
            <a:off x="3309125" y="3497665"/>
            <a:ext cx="408555" cy="145871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49" name="Google Shape;549;p49"/>
          <p:cNvCxnSpPr/>
          <p:nvPr/>
        </p:nvCxnSpPr>
        <p:spPr>
          <a:xfrm>
            <a:off x="3555256" y="3072259"/>
            <a:ext cx="171000" cy="36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diffuse </a:t>
            </a:r>
            <a:r>
              <a:rPr lang="en"/>
              <a:t>reflection</a:t>
            </a:r>
            <a:endParaRPr/>
          </a:p>
        </p:txBody>
      </p:sp>
      <p:sp>
        <p:nvSpPr>
          <p:cNvPr id="555" name="Google Shape;555;p50"/>
          <p:cNvSpPr txBox="1"/>
          <p:nvPr>
            <p:ph idx="1" type="body"/>
          </p:nvPr>
        </p:nvSpPr>
        <p:spPr>
          <a:xfrm>
            <a:off x="471900" y="1919075"/>
            <a:ext cx="82221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Light comes from all directions…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And scatters in all directions</a:t>
            </a:r>
            <a:endParaRPr sz="1400"/>
          </a:p>
        </p:txBody>
      </p:sp>
      <p:grpSp>
        <p:nvGrpSpPr>
          <p:cNvPr id="556" name="Google Shape;556;p50"/>
          <p:cNvGrpSpPr/>
          <p:nvPr/>
        </p:nvGrpSpPr>
        <p:grpSpPr>
          <a:xfrm rot="-1743076">
            <a:off x="2149036" y="3107226"/>
            <a:ext cx="266704" cy="333906"/>
            <a:chOff x="6260061" y="2229503"/>
            <a:chExt cx="266700" cy="333900"/>
          </a:xfrm>
        </p:grpSpPr>
        <p:cxnSp>
          <p:nvCxnSpPr>
            <p:cNvPr id="557" name="Google Shape;557;p50"/>
            <p:cNvCxnSpPr/>
            <p:nvPr/>
          </p:nvCxnSpPr>
          <p:spPr>
            <a:xfrm rot="-1743276">
              <a:off x="6320334" y="2332266"/>
              <a:ext cx="12355" cy="244474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8" name="Google Shape;558;p50"/>
            <p:cNvCxnSpPr/>
            <p:nvPr/>
          </p:nvCxnSpPr>
          <p:spPr>
            <a:xfrm rot="-1797774">
              <a:off x="6271174" y="2283219"/>
              <a:ext cx="244474" cy="110069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50"/>
            <p:cNvCxnSpPr/>
            <p:nvPr/>
          </p:nvCxnSpPr>
          <p:spPr>
            <a:xfrm flipH="1" rot="-1798898">
              <a:off x="6323175" y="2371109"/>
              <a:ext cx="171095" cy="85473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60" name="Google Shape;560;p50"/>
            <p:cNvSpPr/>
            <p:nvPr/>
          </p:nvSpPr>
          <p:spPr>
            <a:xfrm rot="-3234540">
              <a:off x="6335089" y="2383759"/>
              <a:ext cx="158895" cy="62706"/>
            </a:xfrm>
            <a:prstGeom prst="ellipse">
              <a:avLst/>
            </a:prstGeom>
            <a:solidFill>
              <a:srgbClr val="999999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0"/>
            <p:cNvSpPr/>
            <p:nvPr/>
          </p:nvSpPr>
          <p:spPr>
            <a:xfrm rot="-3233845">
              <a:off x="6391870" y="2395196"/>
              <a:ext cx="67206" cy="62706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2" name="Google Shape;562;p50"/>
          <p:cNvSpPr/>
          <p:nvPr/>
        </p:nvSpPr>
        <p:spPr>
          <a:xfrm>
            <a:off x="3714400" y="2810025"/>
            <a:ext cx="989700" cy="9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ubemap 3d" id="563" name="Google Shape;563;p50" title="Cubemap 3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275" y="1799223"/>
            <a:ext cx="2879800" cy="21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0"/>
          <p:cNvSpPr/>
          <p:nvPr/>
        </p:nvSpPr>
        <p:spPr>
          <a:xfrm>
            <a:off x="6742226" y="3402984"/>
            <a:ext cx="156600" cy="156600"/>
          </a:xfrm>
          <a:prstGeom prst="mathMultiply">
            <a:avLst>
              <a:gd fmla="val 18073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5" name="Google Shape;565;p50"/>
          <p:cNvCxnSpPr/>
          <p:nvPr/>
        </p:nvCxnSpPr>
        <p:spPr>
          <a:xfrm flipH="1">
            <a:off x="2940200" y="3457500"/>
            <a:ext cx="79830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6" name="Google Shape;566;p50"/>
          <p:cNvSpPr txBox="1"/>
          <p:nvPr/>
        </p:nvSpPr>
        <p:spPr>
          <a:xfrm>
            <a:off x="2709350" y="3509900"/>
            <a:ext cx="296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7" name="Google Shape;567;p50"/>
          <p:cNvCxnSpPr/>
          <p:nvPr/>
        </p:nvCxnSpPr>
        <p:spPr>
          <a:xfrm>
            <a:off x="2529000" y="3310900"/>
            <a:ext cx="1120800" cy="1344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50"/>
          <p:cNvCxnSpPr/>
          <p:nvPr/>
        </p:nvCxnSpPr>
        <p:spPr>
          <a:xfrm flipH="1" rot="10800000">
            <a:off x="2437355" y="3512878"/>
            <a:ext cx="1233900" cy="9159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50"/>
          <p:cNvCxnSpPr/>
          <p:nvPr/>
        </p:nvCxnSpPr>
        <p:spPr>
          <a:xfrm>
            <a:off x="2864963" y="2296871"/>
            <a:ext cx="812400" cy="10878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0" name="Google Shape;570;p50"/>
          <p:cNvCxnSpPr/>
          <p:nvPr/>
        </p:nvCxnSpPr>
        <p:spPr>
          <a:xfrm flipH="1" rot="10800000">
            <a:off x="3347549" y="3531379"/>
            <a:ext cx="372600" cy="13800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1" name="Google Shape;571;p50"/>
          <p:cNvCxnSpPr/>
          <p:nvPr/>
        </p:nvCxnSpPr>
        <p:spPr>
          <a:xfrm rot="10800000">
            <a:off x="3756676" y="3531279"/>
            <a:ext cx="177300" cy="1392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" name="Google Shape;572;p50"/>
          <p:cNvCxnSpPr/>
          <p:nvPr/>
        </p:nvCxnSpPr>
        <p:spPr>
          <a:xfrm flipH="1" rot="10800000">
            <a:off x="2846639" y="3525045"/>
            <a:ext cx="849000" cy="12336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p50"/>
          <p:cNvCxnSpPr/>
          <p:nvPr/>
        </p:nvCxnSpPr>
        <p:spPr>
          <a:xfrm>
            <a:off x="2431262" y="2675606"/>
            <a:ext cx="1227600" cy="7335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50"/>
          <p:cNvCxnSpPr/>
          <p:nvPr/>
        </p:nvCxnSpPr>
        <p:spPr>
          <a:xfrm flipH="1" rot="10800000">
            <a:off x="2254104" y="3488568"/>
            <a:ext cx="1398600" cy="5004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5" name="Google Shape;575;p50"/>
          <p:cNvSpPr txBox="1"/>
          <p:nvPr/>
        </p:nvSpPr>
        <p:spPr>
          <a:xfrm>
            <a:off x="2404550" y="3052700"/>
            <a:ext cx="1144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Viewing ray (V)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76" name="Google Shape;576;p50"/>
          <p:cNvCxnSpPr/>
          <p:nvPr/>
        </p:nvCxnSpPr>
        <p:spPr>
          <a:xfrm>
            <a:off x="3341435" y="2296858"/>
            <a:ext cx="360300" cy="10755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7" name="Google Shape;577;p50"/>
          <p:cNvSpPr/>
          <p:nvPr/>
        </p:nvSpPr>
        <p:spPr>
          <a:xfrm>
            <a:off x="6970826" y="3555384"/>
            <a:ext cx="156600" cy="156600"/>
          </a:xfrm>
          <a:prstGeom prst="mathMultiply">
            <a:avLst>
              <a:gd fmla="val 18073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0"/>
          <p:cNvSpPr/>
          <p:nvPr/>
        </p:nvSpPr>
        <p:spPr>
          <a:xfrm>
            <a:off x="7153770" y="3530949"/>
            <a:ext cx="156600" cy="156600"/>
          </a:xfrm>
          <a:prstGeom prst="mathMultiply">
            <a:avLst>
              <a:gd fmla="val 18073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0"/>
          <p:cNvSpPr/>
          <p:nvPr/>
        </p:nvSpPr>
        <p:spPr>
          <a:xfrm>
            <a:off x="7229970" y="3226149"/>
            <a:ext cx="156600" cy="156600"/>
          </a:xfrm>
          <a:prstGeom prst="mathMultiply">
            <a:avLst>
              <a:gd fmla="val 18073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0"/>
          <p:cNvSpPr/>
          <p:nvPr/>
        </p:nvSpPr>
        <p:spPr>
          <a:xfrm>
            <a:off x="6925170" y="3226149"/>
            <a:ext cx="156600" cy="156600"/>
          </a:xfrm>
          <a:prstGeom prst="mathMultiply">
            <a:avLst>
              <a:gd fmla="val 18073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0"/>
          <p:cNvSpPr/>
          <p:nvPr/>
        </p:nvSpPr>
        <p:spPr>
          <a:xfrm>
            <a:off x="6696570" y="3073749"/>
            <a:ext cx="156600" cy="156600"/>
          </a:xfrm>
          <a:prstGeom prst="mathMultiply">
            <a:avLst>
              <a:gd fmla="val 18073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0"/>
          <p:cNvSpPr/>
          <p:nvPr/>
        </p:nvSpPr>
        <p:spPr>
          <a:xfrm>
            <a:off x="6772770" y="2768949"/>
            <a:ext cx="156600" cy="156600"/>
          </a:xfrm>
          <a:prstGeom prst="mathMultiply">
            <a:avLst>
              <a:gd fmla="val 18073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0"/>
          <p:cNvSpPr/>
          <p:nvPr/>
        </p:nvSpPr>
        <p:spPr>
          <a:xfrm>
            <a:off x="7001370" y="2921349"/>
            <a:ext cx="156600" cy="156600"/>
          </a:xfrm>
          <a:prstGeom prst="mathMultiply">
            <a:avLst>
              <a:gd fmla="val 18073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0"/>
          <p:cNvSpPr/>
          <p:nvPr/>
        </p:nvSpPr>
        <p:spPr>
          <a:xfrm>
            <a:off x="7306170" y="2997549"/>
            <a:ext cx="156600" cy="156600"/>
          </a:xfrm>
          <a:prstGeom prst="mathMultiply">
            <a:avLst>
              <a:gd fmla="val 18073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0"/>
          <p:cNvSpPr/>
          <p:nvPr/>
        </p:nvSpPr>
        <p:spPr>
          <a:xfrm>
            <a:off x="7382370" y="2768949"/>
            <a:ext cx="156600" cy="156600"/>
          </a:xfrm>
          <a:prstGeom prst="mathMultiply">
            <a:avLst>
              <a:gd fmla="val 18073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0"/>
          <p:cNvSpPr/>
          <p:nvPr/>
        </p:nvSpPr>
        <p:spPr>
          <a:xfrm>
            <a:off x="7153770" y="2768949"/>
            <a:ext cx="156600" cy="156600"/>
          </a:xfrm>
          <a:prstGeom prst="mathMultiply">
            <a:avLst>
              <a:gd fmla="val 18073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0"/>
          <p:cNvSpPr/>
          <p:nvPr/>
        </p:nvSpPr>
        <p:spPr>
          <a:xfrm>
            <a:off x="6925170" y="2616549"/>
            <a:ext cx="156600" cy="156600"/>
          </a:xfrm>
          <a:prstGeom prst="mathMultiply">
            <a:avLst>
              <a:gd fmla="val 18073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0"/>
          <p:cNvSpPr/>
          <p:nvPr/>
        </p:nvSpPr>
        <p:spPr>
          <a:xfrm>
            <a:off x="6544170" y="2845149"/>
            <a:ext cx="156600" cy="156600"/>
          </a:xfrm>
          <a:prstGeom prst="mathMultiply">
            <a:avLst>
              <a:gd fmla="val 18073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0"/>
          <p:cNvSpPr txBox="1"/>
          <p:nvPr/>
        </p:nvSpPr>
        <p:spPr>
          <a:xfrm>
            <a:off x="4807525" y="3759550"/>
            <a:ext cx="38862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0025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Summation of all incoming light: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Albedo * Li color * dot(Li, N)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0025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“infinite” texture lookups?</a:t>
            </a:r>
            <a:endParaRPr sz="1800">
              <a:solidFill>
                <a:srgbClr val="E0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Roboto"/>
              <a:buChar char="○"/>
            </a:pPr>
            <a:r>
              <a:rPr b="1"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Not feasible in real-time</a:t>
            </a:r>
            <a:endParaRPr b="1" sz="18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0" name="Google Shape;590;p50"/>
          <p:cNvCxnSpPr/>
          <p:nvPr/>
        </p:nvCxnSpPr>
        <p:spPr>
          <a:xfrm>
            <a:off x="3310900" y="3457500"/>
            <a:ext cx="395400" cy="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91" name="Google Shape;591;p50"/>
          <p:cNvCxnSpPr/>
          <p:nvPr/>
        </p:nvCxnSpPr>
        <p:spPr>
          <a:xfrm flipH="1" rot="10410111">
            <a:off x="3370334" y="3500878"/>
            <a:ext cx="360516" cy="267521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92" name="Google Shape;592;p50"/>
          <p:cNvCxnSpPr/>
          <p:nvPr/>
        </p:nvCxnSpPr>
        <p:spPr>
          <a:xfrm rot="-391434">
            <a:off x="3457384" y="3140181"/>
            <a:ext cx="237639" cy="317945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93" name="Google Shape;593;p50"/>
          <p:cNvCxnSpPr/>
          <p:nvPr/>
        </p:nvCxnSpPr>
        <p:spPr>
          <a:xfrm flipH="1" rot="10401831">
            <a:off x="3643776" y="3489517"/>
            <a:ext cx="109031" cy="40338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94" name="Google Shape;594;p50"/>
          <p:cNvCxnSpPr/>
          <p:nvPr/>
        </p:nvCxnSpPr>
        <p:spPr>
          <a:xfrm rot="10402049">
            <a:off x="3762910" y="3479318"/>
            <a:ext cx="51948" cy="406997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95" name="Google Shape;595;p50"/>
          <p:cNvCxnSpPr/>
          <p:nvPr/>
        </p:nvCxnSpPr>
        <p:spPr>
          <a:xfrm flipH="1" rot="10408103">
            <a:off x="3495220" y="3496703"/>
            <a:ext cx="247909" cy="36051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96" name="Google Shape;596;p50"/>
          <p:cNvCxnSpPr/>
          <p:nvPr/>
        </p:nvCxnSpPr>
        <p:spPr>
          <a:xfrm rot="-391841">
            <a:off x="3337753" y="3257965"/>
            <a:ext cx="358728" cy="21468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97" name="Google Shape;597;p50"/>
          <p:cNvCxnSpPr/>
          <p:nvPr/>
        </p:nvCxnSpPr>
        <p:spPr>
          <a:xfrm flipH="1" rot="10407880">
            <a:off x="3309125" y="3497665"/>
            <a:ext cx="408555" cy="145871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98" name="Google Shape;598;p50"/>
          <p:cNvCxnSpPr/>
          <p:nvPr/>
        </p:nvCxnSpPr>
        <p:spPr>
          <a:xfrm>
            <a:off x="3555256" y="3072259"/>
            <a:ext cx="171000" cy="36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diffuse reflection</a:t>
            </a:r>
            <a:endParaRPr/>
          </a:p>
        </p:txBody>
      </p:sp>
      <p:sp>
        <p:nvSpPr>
          <p:cNvPr id="604" name="Google Shape;604;p51"/>
          <p:cNvSpPr txBox="1"/>
          <p:nvPr>
            <p:ph idx="1" type="body"/>
          </p:nvPr>
        </p:nvSpPr>
        <p:spPr>
          <a:xfrm>
            <a:off x="471900" y="1919075"/>
            <a:ext cx="82221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can precompute a cubemap with the summation of light irradiances from many directions, for each texel in the cubemap.</a:t>
            </a:r>
            <a:endParaRPr/>
          </a:p>
        </p:txBody>
      </p:sp>
      <p:pic>
        <p:nvPicPr>
          <p:cNvPr descr="The effect of convoluting a cubemap environment map." id="605" name="Google Shape;6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825" y="2634500"/>
            <a:ext cx="5005474" cy="187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1"/>
          <p:cNvSpPr txBox="1"/>
          <p:nvPr>
            <p:ph idx="1" type="body"/>
          </p:nvPr>
        </p:nvSpPr>
        <p:spPr>
          <a:xfrm>
            <a:off x="2125825" y="4397675"/>
            <a:ext cx="24189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Original environment map</a:t>
            </a:r>
            <a:endParaRPr sz="1400"/>
          </a:p>
        </p:txBody>
      </p:sp>
      <p:sp>
        <p:nvSpPr>
          <p:cNvPr id="607" name="Google Shape;607;p51"/>
          <p:cNvSpPr txBox="1"/>
          <p:nvPr>
            <p:ph idx="1" type="body"/>
          </p:nvPr>
        </p:nvSpPr>
        <p:spPr>
          <a:xfrm>
            <a:off x="4615200" y="4397675"/>
            <a:ext cx="2516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Precomputed irradiance map</a:t>
            </a:r>
            <a:endParaRPr sz="1400"/>
          </a:p>
        </p:txBody>
      </p:sp>
      <p:sp>
        <p:nvSpPr>
          <p:cNvPr id="608" name="Google Shape;608;p51"/>
          <p:cNvSpPr txBox="1"/>
          <p:nvPr>
            <p:ph idx="1" type="body"/>
          </p:nvPr>
        </p:nvSpPr>
        <p:spPr>
          <a:xfrm>
            <a:off x="7073850" y="3222550"/>
            <a:ext cx="19917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The resolution of the irradiance map can be much lower (e.g. 32^2 each face)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mapping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342075" y="815675"/>
            <a:ext cx="3811800" cy="1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Image-based technique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Fake environment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Background image / skybox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Cheap reflections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Environment lighting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75" y="2823400"/>
            <a:ext cx="8347051" cy="2007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875" y="815675"/>
            <a:ext cx="4666325" cy="26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diffuse reflection</a:t>
            </a:r>
            <a:endParaRPr/>
          </a:p>
        </p:txBody>
      </p:sp>
      <p:sp>
        <p:nvSpPr>
          <p:cNvPr id="614" name="Google Shape;614;p52"/>
          <p:cNvSpPr txBox="1"/>
          <p:nvPr>
            <p:ph idx="1" type="body"/>
          </p:nvPr>
        </p:nvSpPr>
        <p:spPr>
          <a:xfrm>
            <a:off x="471900" y="1919075"/>
            <a:ext cx="82221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new cubemap texture for the output irradiance 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the convolution shader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Bind the environment cubemap and send it to the shader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 each face of the output irradiance map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Attach the corresponding irradiance cubemap face as a color render target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Set the current camera parameters into the shader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Send the geometry of a cube to render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diffuse reflection</a:t>
            </a:r>
            <a:endParaRPr/>
          </a:p>
        </p:txBody>
      </p:sp>
      <p:pic>
        <p:nvPicPr>
          <p:cNvPr id="621" name="Google Shape;6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912" y="1919075"/>
            <a:ext cx="2224165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Combined diffuse and specular reflections</a:t>
            </a:r>
            <a:endParaRPr/>
          </a:p>
        </p:txBody>
      </p:sp>
      <p:sp>
        <p:nvSpPr>
          <p:cNvPr id="627" name="Google Shape;627;p5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588" y="1919074"/>
            <a:ext cx="2234732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Combined diffuse and specular reflections</a:t>
            </a:r>
            <a:endParaRPr/>
          </a:p>
        </p:txBody>
      </p:sp>
      <p:sp>
        <p:nvSpPr>
          <p:cNvPr id="634" name="Google Shape;634;p5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5" name="Google Shape;6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588" y="1919074"/>
            <a:ext cx="2234732" cy="271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coming soon" id="636" name="Google Shape;63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8975" y="3131450"/>
            <a:ext cx="3801475" cy="14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642" name="Google Shape;642;p5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HDRI environment map archives: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https://hdrihaven.com/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http://hdrlib.com/</a:t>
            </a:r>
            <a:endParaRPr sz="1400"/>
          </a:p>
          <a:p>
            <a:pPr indent="0" lvl="0" marL="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bake equirectangular projected images onto cubemaps: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https://learnopengl.com/PBR/IBL/Diffuse-irradiance</a:t>
            </a:r>
            <a:endParaRPr sz="1400"/>
          </a:p>
          <a:p>
            <a:pPr indent="0" lvl="0" marL="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Cubemap tutorials (skybox, reflection):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https://learnopengl.com/Advanced-OpenGL/Cubemaps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http://antongerdelan.net/opengl/cubemaps.html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Questions?</a:t>
            </a:r>
            <a:endParaRPr sz="4800"/>
          </a:p>
        </p:txBody>
      </p:sp>
      <p:pic>
        <p:nvPicPr>
          <p:cNvPr descr="Resultado de imagen de thoughtful guy meme" id="648" name="Google Shape;6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875" y="491825"/>
            <a:ext cx="4159849" cy="41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mapping</a:t>
            </a:r>
            <a:endParaRPr/>
          </a:p>
        </p:txBody>
      </p:sp>
      <p:pic>
        <p:nvPicPr>
          <p:cNvPr descr="Imagen relacionada" id="98" name="Google Shape;98;p17"/>
          <p:cNvPicPr preferRelativeResize="0"/>
          <p:nvPr/>
        </p:nvPicPr>
        <p:blipFill rotWithShape="1">
          <a:blip r:embed="rId3">
            <a:alphaModFix/>
          </a:blip>
          <a:srcRect b="55343" l="0" r="41900" t="0"/>
          <a:stretch/>
        </p:blipFill>
        <p:spPr>
          <a:xfrm>
            <a:off x="500875" y="2398200"/>
            <a:ext cx="4526500" cy="2296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99" name="Google Shape;99;p17"/>
          <p:cNvPicPr preferRelativeResize="0"/>
          <p:nvPr/>
        </p:nvPicPr>
        <p:blipFill rotWithShape="1">
          <a:blip r:embed="rId3">
            <a:alphaModFix/>
          </a:blip>
          <a:srcRect b="0" l="10503" r="41904" t="45018"/>
          <a:stretch/>
        </p:blipFill>
        <p:spPr>
          <a:xfrm>
            <a:off x="5253450" y="851150"/>
            <a:ext cx="3707975" cy="28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342075" y="815675"/>
            <a:ext cx="3811800" cy="1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2 main formats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Cube projection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Equirectangular / spherical projection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5253450" y="3602950"/>
            <a:ext cx="351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Cubic projection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529050" y="4669750"/>
            <a:ext cx="351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Equirectangular / spherical projection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5137400" y="4569275"/>
            <a:ext cx="672000" cy="30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 rot="5400000">
            <a:off x="7647750" y="3861100"/>
            <a:ext cx="672000" cy="30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5863050" y="4517350"/>
            <a:ext cx="1143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2D texture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7336500" y="4364950"/>
            <a:ext cx="13683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Cubemap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texture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Equirectangular projection</a:t>
            </a:r>
            <a:endParaRPr/>
          </a:p>
        </p:txBody>
      </p:sp>
      <p:pic>
        <p:nvPicPr>
          <p:cNvPr descr="Resultado de imagen de equirectangular projection"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50" y="2571750"/>
            <a:ext cx="4502767" cy="2251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equirectangular projection"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050" y="1016925"/>
            <a:ext cx="3556275" cy="17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342075" y="815675"/>
            <a:ext cx="4611900" cy="16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OpenGL 2D texture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Accessed with standard texture coords (u,v)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More distorted as v goes north and south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Texels at v=0 and v=1 correspond to the south and north poles.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Common format to store panoramic images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4932900" y="2724475"/>
            <a:ext cx="885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(u,v)=(0,0)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8221717" y="731058"/>
            <a:ext cx="885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(u,v)=(1,1)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n relacionada" id="117" name="Google Shape;117;p18"/>
          <p:cNvPicPr preferRelativeResize="0"/>
          <p:nvPr/>
        </p:nvPicPr>
        <p:blipFill rotWithShape="1">
          <a:blip r:embed="rId5">
            <a:alphaModFix/>
          </a:blip>
          <a:srcRect b="55343" l="0" r="41900" t="0"/>
          <a:stretch/>
        </p:blipFill>
        <p:spPr>
          <a:xfrm>
            <a:off x="5564700" y="3363675"/>
            <a:ext cx="2876154" cy="14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Cubic projection</a:t>
            </a:r>
            <a:endParaRPr/>
          </a:p>
        </p:txBody>
      </p:sp>
      <p:pic>
        <p:nvPicPr>
          <p:cNvPr descr="Cubemap 3d" id="123" name="Google Shape;123;p19" title="Cubemap 3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275" y="2568575"/>
            <a:ext cx="3113175" cy="233488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342075" y="815675"/>
            <a:ext cx="4611900" cy="16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OpenGL cubemap texture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Accessed with a 3d direction vector (x,y,z)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More distortion towards cube edges and corners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Much less distortion than equirectangular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Format of choice for environment mapping in OpenGL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Load 6 2D images into the cubemap faces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can also load equirectangular images and bake them into a cubemap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can render to cubemap texture...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ubemap unfold" id="125" name="Google Shape;125;p19" title="Cubemap unfol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575" y="912900"/>
            <a:ext cx="3113175" cy="23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cubemap in OpenGL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025" y="1919073"/>
            <a:ext cx="5889948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268775" y="3099150"/>
            <a:ext cx="14013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Could be a floating-point cubemap to store an HDR image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" name="Google Shape;134;p20"/>
          <p:cNvCxnSpPr/>
          <p:nvPr/>
        </p:nvCxnSpPr>
        <p:spPr>
          <a:xfrm flipH="1">
            <a:off x="1453950" y="3127225"/>
            <a:ext cx="1673700" cy="268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0"/>
          <p:cNvCxnSpPr/>
          <p:nvPr/>
        </p:nvCxnSpPr>
        <p:spPr>
          <a:xfrm flipH="1">
            <a:off x="1527250" y="3444875"/>
            <a:ext cx="2028000" cy="330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0"/>
          <p:cNvCxnSpPr/>
          <p:nvPr/>
        </p:nvCxnSpPr>
        <p:spPr>
          <a:xfrm flipH="1" rot="10800000">
            <a:off x="5448925" y="2919500"/>
            <a:ext cx="2064900" cy="403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0"/>
          <p:cNvSpPr txBox="1"/>
          <p:nvPr/>
        </p:nvSpPr>
        <p:spPr>
          <a:xfrm>
            <a:off x="7513825" y="2396425"/>
            <a:ext cx="14013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Could be nullptr if it’s intended to be used as a render target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 interpolation among cube faces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471900" y="1919075"/>
            <a:ext cx="3364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OpenGL does not interpolate among cube faces by default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 interpolation during initializeGL()</a:t>
            </a:r>
            <a:endParaRPr/>
          </a:p>
        </p:txBody>
      </p:sp>
      <p:pic>
        <p:nvPicPr>
          <p:cNvPr descr="Resultado de imagen de cubemap seams"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200" y="1919075"/>
            <a:ext cx="4811790" cy="271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500" y="3763925"/>
            <a:ext cx="3410300" cy="215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